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handoutMasterIdLst>
    <p:handoutMasterId r:id="rId54"/>
  </p:handoutMasterIdLst>
  <p:sldIdLst>
    <p:sldId id="256" r:id="rId2"/>
    <p:sldId id="262" r:id="rId3"/>
    <p:sldId id="261" r:id="rId4"/>
    <p:sldId id="263" r:id="rId5"/>
    <p:sldId id="300" r:id="rId6"/>
    <p:sldId id="264" r:id="rId7"/>
    <p:sldId id="265" r:id="rId8"/>
    <p:sldId id="294" r:id="rId9"/>
    <p:sldId id="267" r:id="rId10"/>
    <p:sldId id="295" r:id="rId11"/>
    <p:sldId id="268" r:id="rId12"/>
    <p:sldId id="269" r:id="rId13"/>
    <p:sldId id="270" r:id="rId14"/>
    <p:sldId id="271" r:id="rId15"/>
    <p:sldId id="296" r:id="rId16"/>
    <p:sldId id="272" r:id="rId17"/>
    <p:sldId id="273" r:id="rId18"/>
    <p:sldId id="274" r:id="rId19"/>
    <p:sldId id="275" r:id="rId20"/>
    <p:sldId id="276" r:id="rId21"/>
    <p:sldId id="277" r:id="rId22"/>
    <p:sldId id="278" r:id="rId23"/>
    <p:sldId id="258" r:id="rId24"/>
    <p:sldId id="280" r:id="rId25"/>
    <p:sldId id="281" r:id="rId26"/>
    <p:sldId id="282" r:id="rId27"/>
    <p:sldId id="283" r:id="rId28"/>
    <p:sldId id="284" r:id="rId29"/>
    <p:sldId id="285" r:id="rId30"/>
    <p:sldId id="299" r:id="rId31"/>
    <p:sldId id="287" r:id="rId32"/>
    <p:sldId id="288" r:id="rId33"/>
    <p:sldId id="289" r:id="rId34"/>
    <p:sldId id="301" r:id="rId35"/>
    <p:sldId id="298" r:id="rId36"/>
    <p:sldId id="303" r:id="rId37"/>
    <p:sldId id="290" r:id="rId38"/>
    <p:sldId id="305" r:id="rId39"/>
    <p:sldId id="306" r:id="rId40"/>
    <p:sldId id="307" r:id="rId41"/>
    <p:sldId id="308" r:id="rId42"/>
    <p:sldId id="304" r:id="rId43"/>
    <p:sldId id="291" r:id="rId44"/>
    <p:sldId id="302" r:id="rId45"/>
    <p:sldId id="293" r:id="rId46"/>
    <p:sldId id="309" r:id="rId47"/>
    <p:sldId id="310" r:id="rId48"/>
    <p:sldId id="311" r:id="rId49"/>
    <p:sldId id="312" r:id="rId50"/>
    <p:sldId id="313" r:id="rId51"/>
    <p:sldId id="314" r:id="rId52"/>
    <p:sldId id="315" r:id="rId53"/>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147" autoAdjust="0"/>
    <p:restoredTop sz="94660"/>
  </p:normalViewPr>
  <p:slideViewPr>
    <p:cSldViewPr>
      <p:cViewPr varScale="1">
        <p:scale>
          <a:sx n="62" d="100"/>
          <a:sy n="62" d="100"/>
        </p:scale>
        <p:origin x="-1614" y="-84"/>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0.wmf"/></Relationships>
</file>

<file path=ppt/handoutMasters/_rels/handoutMaster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223963" y="4797425"/>
            <a:ext cx="6227762" cy="1109663"/>
          </a:xfrm>
        </p:spPr>
        <p:txBody>
          <a:bodyPr/>
          <a:lstStyle>
            <a:lvl1pPr>
              <a:defRPr sz="3200" b="1"/>
            </a:lvl1pPr>
          </a:lstStyle>
          <a:p>
            <a:r>
              <a:rPr lang="en-US" smtClean="0"/>
              <a:t>Click to edit Master title style</a:t>
            </a:r>
            <a:endParaRPr lang="ru-RU"/>
          </a:p>
        </p:txBody>
      </p:sp>
      <p:sp>
        <p:nvSpPr>
          <p:cNvPr id="5123" name="Rectangle 3"/>
          <p:cNvSpPr>
            <a:spLocks noGrp="1" noChangeArrowheads="1"/>
          </p:cNvSpPr>
          <p:nvPr>
            <p:ph type="subTitle" idx="1"/>
          </p:nvPr>
        </p:nvSpPr>
        <p:spPr>
          <a:xfrm>
            <a:off x="1223963" y="5540375"/>
            <a:ext cx="6227762" cy="696913"/>
          </a:xfrm>
        </p:spPr>
        <p:txBody>
          <a:bodyPr/>
          <a:lstStyle>
            <a:lvl1pPr marL="0" indent="0">
              <a:buFontTx/>
              <a:buNone/>
              <a:defRPr sz="2400" b="1"/>
            </a:lvl1pPr>
          </a:lstStyle>
          <a:p>
            <a:r>
              <a:rPr lang="en-US" smtClean="0"/>
              <a:t>Click to edit Master subtitle style</a:t>
            </a:r>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sr-Latn-B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sr-Latn-B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sr-Latn-B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sr-Latn-BA"/>
          </a:p>
        </p:txBody>
      </p:sp>
      <p:sp>
        <p:nvSpPr>
          <p:cNvPr id="3" name="Content Placeholder 2"/>
          <p:cNvSpPr>
            <a:spLocks noGrp="1"/>
          </p:cNvSpPr>
          <p:nvPr>
            <p:ph sz="half" idx="1"/>
          </p:nvPr>
        </p:nvSpPr>
        <p:spPr>
          <a:xfrm>
            <a:off x="1176338" y="2638425"/>
            <a:ext cx="3744912" cy="39592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sr-Latn-BA"/>
          </a:p>
        </p:txBody>
      </p:sp>
      <p:sp>
        <p:nvSpPr>
          <p:cNvPr id="4" name="Content Placeholder 3"/>
          <p:cNvSpPr>
            <a:spLocks noGrp="1"/>
          </p:cNvSpPr>
          <p:nvPr>
            <p:ph sz="half" idx="2"/>
          </p:nvPr>
        </p:nvSpPr>
        <p:spPr>
          <a:xfrm>
            <a:off x="5073650" y="2638425"/>
            <a:ext cx="3746500" cy="39592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sr-Latn-B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sr-Latn-B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sr-Latn-B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sr-Latn-B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sr-Latn-B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sr-Latn-B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sr-Latn-B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sr-Latn-B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sr-Latn-B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sr-Latn-B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sr-Latn-B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0388" y="1987550"/>
            <a:ext cx="1909762" cy="4610100"/>
          </a:xfrm>
        </p:spPr>
        <p:txBody>
          <a:bodyPr vert="eaVert"/>
          <a:lstStyle/>
          <a:p>
            <a:r>
              <a:rPr lang="en-US" smtClean="0"/>
              <a:t>Click to edit Master title style</a:t>
            </a:r>
            <a:endParaRPr lang="sr-Latn-BA"/>
          </a:p>
        </p:txBody>
      </p:sp>
      <p:sp>
        <p:nvSpPr>
          <p:cNvPr id="3" name="Vertical Text Placeholder 2"/>
          <p:cNvSpPr>
            <a:spLocks noGrp="1"/>
          </p:cNvSpPr>
          <p:nvPr>
            <p:ph type="body" orient="vert" idx="1"/>
          </p:nvPr>
        </p:nvSpPr>
        <p:spPr>
          <a:xfrm>
            <a:off x="1176338" y="1987550"/>
            <a:ext cx="5581650" cy="46101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sr-Latn-B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1987550"/>
            <a:ext cx="6553200" cy="6492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ru-RU" smtClean="0"/>
          </a:p>
        </p:txBody>
      </p:sp>
      <p:sp>
        <p:nvSpPr>
          <p:cNvPr id="1027" name="Rectangle 3"/>
          <p:cNvSpPr>
            <a:spLocks noGrp="1" noChangeArrowheads="1"/>
          </p:cNvSpPr>
          <p:nvPr>
            <p:ph type="body" idx="1"/>
          </p:nvPr>
        </p:nvSpPr>
        <p:spPr bwMode="auto">
          <a:xfrm>
            <a:off x="1176338" y="2638425"/>
            <a:ext cx="7643812" cy="3959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smtClean="0"/>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3600">
          <a:solidFill>
            <a:schemeClr val="tx1"/>
          </a:solidFill>
          <a:latin typeface="+mj-lt"/>
          <a:ea typeface="+mj-ea"/>
          <a:cs typeface="+mj-cs"/>
        </a:defRPr>
      </a:lvl1pPr>
      <a:lvl2pPr algn="l" rtl="0" eaLnBrk="1" fontAlgn="base" hangingPunct="1">
        <a:spcBef>
          <a:spcPct val="0"/>
        </a:spcBef>
        <a:spcAft>
          <a:spcPct val="0"/>
        </a:spcAft>
        <a:defRPr sz="3600">
          <a:solidFill>
            <a:schemeClr val="tx1"/>
          </a:solidFill>
          <a:latin typeface="Arial" charset="0"/>
        </a:defRPr>
      </a:lvl2pPr>
      <a:lvl3pPr algn="l" rtl="0" eaLnBrk="1" fontAlgn="base" hangingPunct="1">
        <a:spcBef>
          <a:spcPct val="0"/>
        </a:spcBef>
        <a:spcAft>
          <a:spcPct val="0"/>
        </a:spcAft>
        <a:defRPr sz="3600">
          <a:solidFill>
            <a:schemeClr val="tx1"/>
          </a:solidFill>
          <a:latin typeface="Arial" charset="0"/>
        </a:defRPr>
      </a:lvl3pPr>
      <a:lvl4pPr algn="l" rtl="0" eaLnBrk="1" fontAlgn="base" hangingPunct="1">
        <a:spcBef>
          <a:spcPct val="0"/>
        </a:spcBef>
        <a:spcAft>
          <a:spcPct val="0"/>
        </a:spcAft>
        <a:defRPr sz="3600">
          <a:solidFill>
            <a:schemeClr val="tx1"/>
          </a:solidFill>
          <a:latin typeface="Arial" charset="0"/>
        </a:defRPr>
      </a:lvl4pPr>
      <a:lvl5pPr algn="l" rtl="0" eaLnBrk="1" fontAlgn="base" hangingPunct="1">
        <a:spcBef>
          <a:spcPct val="0"/>
        </a:spcBef>
        <a:spcAft>
          <a:spcPct val="0"/>
        </a:spcAft>
        <a:defRPr sz="3600">
          <a:solidFill>
            <a:schemeClr val="tx1"/>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marL="342900" indent="-342900" algn="l"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400" b="1">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sr-Latn-C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http://www.goriskimuzej.si/Doli/images/oranje%20z%20ralom.jpg" TargetMode="External"/><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http://www.dodaj.rs/f/1x/12l/4P8t7YBE/2011-11-06-37.jpg" TargetMode="Externa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4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https://fbcdn-sphotos-h-a.akamaihd.net/hphotos-ak-xpf1/v/t34.0-12/10754965_10152858564948615_974048874_n.jpg?oh=4ee3cdf345d1897d6114baca9e179673&amp;oe=545E7A0D&amp;__gda__=1415410361_89789c398574cc9c29c005daa64a09da" TargetMode="External"/><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4"/>
          <p:cNvSpPr>
            <a:spLocks noChangeArrowheads="1"/>
          </p:cNvSpPr>
          <p:nvPr/>
        </p:nvSpPr>
        <p:spPr bwMode="auto">
          <a:xfrm>
            <a:off x="3924300" y="3068638"/>
            <a:ext cx="5219700" cy="1081087"/>
          </a:xfrm>
          <a:prstGeom prst="rect">
            <a:avLst/>
          </a:prstGeom>
          <a:solidFill>
            <a:srgbClr val="808000"/>
          </a:solidFill>
          <a:ln w="9525">
            <a:noFill/>
            <a:miter lim="800000"/>
            <a:headEnd/>
            <a:tailEnd/>
          </a:ln>
          <a:effectLst/>
        </p:spPr>
        <p:txBody>
          <a:bodyPr wrap="none" anchor="ctr"/>
          <a:lstStyle/>
          <a:p>
            <a:pPr algn="ctr"/>
            <a:r>
              <a:rPr lang="sr-Cyrl-CS" sz="3200" b="1" dirty="0" smtClean="0">
                <a:latin typeface="Times New Roman" pitchFamily="18" charset="0"/>
              </a:rPr>
              <a:t>РАЧУНОВОДСТВО </a:t>
            </a:r>
          </a:p>
          <a:p>
            <a:pPr algn="ctr"/>
            <a:r>
              <a:rPr lang="sr-Cyrl-CS" sz="3200" b="1" dirty="0" smtClean="0">
                <a:latin typeface="Times New Roman" pitchFamily="18" charset="0"/>
              </a:rPr>
              <a:t>ЗА ПРЕДУЗЕТНИКЕ</a:t>
            </a:r>
            <a:endParaRPr lang="sr-Latn-BA" sz="3200" b="1" dirty="0"/>
          </a:p>
        </p:txBody>
      </p:sp>
      <p:pic>
        <p:nvPicPr>
          <p:cNvPr id="34822" name="Picture 6" descr="http://business.humber.ca/site/assets/images/degrees/accounting/acccounting_graphic.gif"/>
          <p:cNvPicPr>
            <a:picLocks noChangeAspect="1" noChangeArrowheads="1"/>
          </p:cNvPicPr>
          <p:nvPr/>
        </p:nvPicPr>
        <p:blipFill>
          <a:blip r:embed="rId2"/>
          <a:srcRect/>
          <a:stretch>
            <a:fillRect/>
          </a:stretch>
        </p:blipFill>
        <p:spPr bwMode="auto">
          <a:xfrm>
            <a:off x="5072066" y="4190733"/>
            <a:ext cx="3643316" cy="2667267"/>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ktangel 9"/>
          <p:cNvSpPr/>
          <p:nvPr/>
        </p:nvSpPr>
        <p:spPr>
          <a:xfrm>
            <a:off x="785786" y="3143248"/>
            <a:ext cx="7500990" cy="1214446"/>
          </a:xfrm>
          <a:prstGeom prst="rect">
            <a:avLst/>
          </a:prstGeom>
          <a:gradFill>
            <a:gsLst>
              <a:gs pos="0">
                <a:schemeClr val="accent1">
                  <a:tint val="100000"/>
                  <a:shade val="100000"/>
                  <a:satMod val="130000"/>
                  <a:alpha val="85000"/>
                </a:schemeClr>
              </a:gs>
              <a:gs pos="100000">
                <a:schemeClr val="accent1">
                  <a:tint val="50000"/>
                  <a:shade val="100000"/>
                  <a:satMod val="350000"/>
                  <a:alpha val="71000"/>
                </a:schemeClr>
              </a:gs>
            </a:gsLst>
          </a:gradFill>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sr-Cyrl-RS" sz="3200" b="1" dirty="0" smtClean="0">
                <a:solidFill>
                  <a:schemeClr val="accent4">
                    <a:lumMod val="10000"/>
                  </a:schemeClr>
                </a:solidFill>
                <a:effectLst>
                  <a:outerShdw blurRad="38100" dist="38100" dir="2700000" algn="tl">
                    <a:srgbClr val="000000">
                      <a:alpha val="43137"/>
                    </a:srgbClr>
                  </a:outerShdw>
                </a:effectLst>
                <a:latin typeface="Times New Roman" pitchFamily="18" charset="0"/>
                <a:cs typeface="Times New Roman" pitchFamily="18" charset="0"/>
              </a:rPr>
              <a:t>ПОЉОПРИВРЕДНО РАЧУНОВОДСТВО</a:t>
            </a:r>
            <a:endParaRPr lang="da-DK" sz="3200" b="1" dirty="0">
              <a:solidFill>
                <a:schemeClr val="accent4">
                  <a:lumMod val="1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 name="Rektangel 9"/>
          <p:cNvSpPr/>
          <p:nvPr/>
        </p:nvSpPr>
        <p:spPr>
          <a:xfrm>
            <a:off x="3500430" y="5786454"/>
            <a:ext cx="5357850" cy="571504"/>
          </a:xfrm>
          <a:prstGeom prst="rect">
            <a:avLst/>
          </a:prstGeom>
          <a:gradFill>
            <a:gsLst>
              <a:gs pos="0">
                <a:schemeClr val="accent1">
                  <a:tint val="100000"/>
                  <a:shade val="100000"/>
                  <a:satMod val="130000"/>
                  <a:alpha val="85000"/>
                </a:schemeClr>
              </a:gs>
              <a:gs pos="100000">
                <a:schemeClr val="accent1">
                  <a:tint val="50000"/>
                  <a:shade val="100000"/>
                  <a:satMod val="350000"/>
                  <a:alpha val="71000"/>
                </a:schemeClr>
              </a:gs>
            </a:gsLst>
          </a:gradFill>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sr-Cyrl-RS" sz="3200" b="1" dirty="0" smtClean="0">
                <a:solidFill>
                  <a:schemeClr val="accent4">
                    <a:lumMod val="10000"/>
                  </a:schemeClr>
                </a:solidFill>
                <a:effectLst>
                  <a:outerShdw blurRad="38100" dist="38100" dir="2700000" algn="tl">
                    <a:srgbClr val="000000">
                      <a:alpha val="43137"/>
                    </a:srgbClr>
                  </a:outerShdw>
                </a:effectLst>
                <a:latin typeface="Times New Roman" pitchFamily="18" charset="0"/>
                <a:cs typeface="Times New Roman" pitchFamily="18" charset="0"/>
              </a:rPr>
              <a:t>Доц. др Срђан Лалић</a:t>
            </a:r>
            <a:endParaRPr lang="da-DK" sz="3200" b="1" dirty="0">
              <a:solidFill>
                <a:schemeClr val="accent4">
                  <a:lumMod val="1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5234" name="Picture 2" descr="https://encrypted-tbn3.gstatic.com/images?q=tbn:ANd9GcRRKRBINNJSiX03VxsOPZCm3WgxY8AbEfUjQ_b3gN5Lg1W5JMdN"/>
          <p:cNvPicPr>
            <a:picLocks noChangeAspect="1" noChangeArrowheads="1"/>
          </p:cNvPicPr>
          <p:nvPr/>
        </p:nvPicPr>
        <p:blipFill>
          <a:blip r:embed="rId2">
            <a:duotone>
              <a:schemeClr val="accent5">
                <a:shade val="45000"/>
                <a:satMod val="135000"/>
              </a:schemeClr>
              <a:prstClr val="white"/>
            </a:duotone>
          </a:blip>
          <a:srcRect/>
          <a:stretch>
            <a:fillRect/>
          </a:stretch>
        </p:blipFill>
        <p:spPr bwMode="auto">
          <a:xfrm>
            <a:off x="2857488" y="1142984"/>
            <a:ext cx="3571900" cy="4659002"/>
          </a:xfrm>
          <a:prstGeom prst="rect">
            <a:avLst/>
          </a:prstGeom>
          <a:noFill/>
        </p:spPr>
      </p:pic>
      <p:sp>
        <p:nvSpPr>
          <p:cNvPr id="5" name="Rectangle 3"/>
          <p:cNvSpPr txBox="1">
            <a:spLocks noChangeArrowheads="1"/>
          </p:cNvSpPr>
          <p:nvPr/>
        </p:nvSpPr>
        <p:spPr bwMode="auto">
          <a:xfrm>
            <a:off x="714348" y="714356"/>
            <a:ext cx="7929618" cy="54292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just" defTabSz="914400" rtl="0" eaLnBrk="1" fontAlgn="base" latinLnBrk="0" hangingPunct="1">
              <a:lnSpc>
                <a:spcPct val="90000"/>
              </a:lnSpc>
              <a:spcBef>
                <a:spcPct val="20000"/>
              </a:spcBef>
              <a:spcAft>
                <a:spcPct val="0"/>
              </a:spcAft>
              <a:buClrTx/>
              <a:buSzTx/>
              <a:buFontTx/>
              <a:buNone/>
              <a:tabLst/>
              <a:defRPr/>
            </a:pPr>
            <a:r>
              <a:rPr kumimoji="0" lang="sr-Cyrl-C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Пољопривреда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грана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привреде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која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обухвата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сточарску</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биљну</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производњу</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потребних</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производа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Данас</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велики</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број</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људи</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укључен</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у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пољопривреду</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слободно</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можемо</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рећи</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то</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основна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економска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активност</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a:t>
            </a:r>
            <a:endParaRPr kumimoji="0" lang="sr-Cyrl-C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90000"/>
              </a:lnSpc>
              <a:spcBef>
                <a:spcPct val="20000"/>
              </a:spcBef>
              <a:spcAft>
                <a:spcPct val="0"/>
              </a:spcAft>
              <a:buClrTx/>
              <a:buSzTx/>
              <a:buFontTx/>
              <a:buNone/>
              <a:tabLst/>
              <a:defRPr/>
            </a:pPr>
            <a:endPar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90000"/>
              </a:lnSpc>
              <a:spcBef>
                <a:spcPct val="20000"/>
              </a:spcBef>
              <a:spcAft>
                <a:spcPct val="0"/>
              </a:spcAft>
              <a:buClrTx/>
              <a:buSzTx/>
              <a:buFontTx/>
              <a:buNone/>
              <a:tabLst/>
              <a:defRPr/>
            </a:pPr>
            <a:r>
              <a:rPr kumimoji="0" lang="sr-Cyrl-C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Пољопривредна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производња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чин</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производње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биљних</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сточарских</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производа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узгајање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риба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пчела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гајење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печурака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пужева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Пољопривредна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производња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обавља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пољопривредном</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земљишту</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а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тим</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подразумјевамо</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земљиште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које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испуњава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економске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природне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услове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који</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могу</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користити</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пољопривредну</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производњу</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воћњаци</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њиве</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виногради</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пашњаци</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US" sz="25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слично</a:t>
            </a:r>
            <a:r>
              <a:rPr kumimoji="0" lang="en-US"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a:t>
            </a:r>
            <a:endParaRPr kumimoji="0" lang="en-GB" sz="25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24581" name="Picture 5" descr="http://www.goriskimuzej.si/Doli/images/oranje%20z%20ralom.jpg"/>
          <p:cNvPicPr>
            <a:picLocks noChangeAspect="1" noChangeArrowheads="1"/>
          </p:cNvPicPr>
          <p:nvPr/>
        </p:nvPicPr>
        <p:blipFill>
          <a:blip r:embed="rId2" r:link="rId3"/>
          <a:srcRect/>
          <a:stretch>
            <a:fillRect/>
          </a:stretch>
        </p:blipFill>
        <p:spPr bwMode="auto">
          <a:xfrm rot="21335974">
            <a:off x="787173" y="1283390"/>
            <a:ext cx="3810000" cy="390683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4580" name="Picture 4" descr="http://www.dodaj.rs/f/1x/12l/4P8t7YBE/2011-11-06-37.jpg"/>
          <p:cNvPicPr>
            <a:picLocks noChangeAspect="1" noChangeArrowheads="1"/>
          </p:cNvPicPr>
          <p:nvPr/>
        </p:nvPicPr>
        <p:blipFill>
          <a:blip r:embed="rId4" r:link="rId5" cstate="print"/>
          <a:srcRect/>
          <a:stretch>
            <a:fillRect/>
          </a:stretch>
        </p:blipFill>
        <p:spPr bwMode="auto">
          <a:xfrm>
            <a:off x="4286248" y="1500173"/>
            <a:ext cx="4438654" cy="446051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4582" name="Rectangle 6"/>
          <p:cNvSpPr>
            <a:spLocks noChangeArrowheads="1"/>
          </p:cNvSpPr>
          <p:nvPr/>
        </p:nvSpPr>
        <p:spPr bwMode="auto">
          <a:xfrm>
            <a:off x="0" y="1350963"/>
            <a:ext cx="9144000" cy="0"/>
          </a:xfrm>
          <a:prstGeom prst="rect">
            <a:avLst/>
          </a:prstGeom>
          <a:noFill/>
          <a:ln w="9525">
            <a:noFill/>
            <a:miter lim="800000"/>
            <a:headEnd/>
            <a:tailEnd/>
          </a:ln>
          <a:effectLst/>
        </p:spPr>
        <p:txBody>
          <a:bodyPr wrap="none" anchor="ctr">
            <a:spAutoFit/>
          </a:bodyPr>
          <a:lstStyle/>
          <a:p>
            <a:endParaRPr lang="sr-Latn-CS"/>
          </a:p>
        </p:txBody>
      </p:sp>
      <p:sp>
        <p:nvSpPr>
          <p:cNvPr id="24583" name="Rectangle 7"/>
          <p:cNvSpPr>
            <a:spLocks noChangeArrowheads="1"/>
          </p:cNvSpPr>
          <p:nvPr/>
        </p:nvSpPr>
        <p:spPr bwMode="auto">
          <a:xfrm>
            <a:off x="0" y="3313113"/>
            <a:ext cx="222250" cy="260350"/>
          </a:xfrm>
          <a:prstGeom prst="rect">
            <a:avLst/>
          </a:prstGeom>
          <a:noFill/>
          <a:ln w="9525">
            <a:noFill/>
            <a:miter lim="800000"/>
            <a:headEnd/>
            <a:tailEnd/>
          </a:ln>
          <a:effectLst/>
        </p:spPr>
        <p:txBody>
          <a:bodyPr wrap="none" anchor="ctr">
            <a:spAutoFit/>
          </a:bodyPr>
          <a:lstStyle/>
          <a:p>
            <a:pPr algn="just"/>
            <a:r>
              <a:rPr lang="en-US" sz="1100">
                <a:ea typeface="Calibri" pitchFamily="34" charset="0"/>
                <a:cs typeface="Times New Roman" pitchFamily="18" charset="0"/>
              </a:rPr>
              <a:t> </a:t>
            </a:r>
            <a:endParaRPr lang="en-US">
              <a:ea typeface="Calibri" pitchFamily="34" charset="0"/>
              <a:cs typeface="Times New Roman" pitchFamily="18" charset="0"/>
            </a:endParaRPr>
          </a:p>
        </p:txBody>
      </p:sp>
      <p:sp>
        <p:nvSpPr>
          <p:cNvPr id="24584" name="Rectangle 8"/>
          <p:cNvSpPr>
            <a:spLocks noChangeArrowheads="1"/>
          </p:cNvSpPr>
          <p:nvPr/>
        </p:nvSpPr>
        <p:spPr bwMode="auto">
          <a:xfrm>
            <a:off x="0" y="5507038"/>
            <a:ext cx="9144000" cy="0"/>
          </a:xfrm>
          <a:prstGeom prst="rect">
            <a:avLst/>
          </a:prstGeom>
          <a:noFill/>
          <a:ln w="9525">
            <a:noFill/>
            <a:miter lim="800000"/>
            <a:headEnd/>
            <a:tailEnd/>
          </a:ln>
          <a:effectLst/>
        </p:spPr>
        <p:txBody>
          <a:bodyPr wrap="none" anchor="ctr">
            <a:spAutoFit/>
          </a:bodyPr>
          <a:lstStyle/>
          <a:p>
            <a:endParaRPr lang="sr-Latn-C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Rectangle 1"/>
          <p:cNvSpPr>
            <a:spLocks noChangeArrowheads="1"/>
          </p:cNvSpPr>
          <p:nvPr/>
        </p:nvSpPr>
        <p:spPr bwMode="auto">
          <a:xfrm>
            <a:off x="857224" y="2428868"/>
            <a:ext cx="7286676"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Пољопривредник</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је</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на</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свом</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газдинству</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директор</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комерцијалиста</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директор</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појединих</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грана</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пољопривреде</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бригадир</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књиговођа</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музач</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извршилац</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ручних</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радова</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на</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њиви</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воћњаку</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транспорту</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стаји</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магационер</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благајник</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возач</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комбајна</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камиона</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и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путничког</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аутомобила</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 и </a:t>
            </a:r>
            <a:r>
              <a:rPr kumimoji="0" lang="en-US" sz="2800" b="0" i="0" u="none" strike="noStrike" cap="none" normalizeH="0" baseline="0" dirty="0" err="1" smtClean="0">
                <a:ln>
                  <a:noFill/>
                </a:ln>
                <a:solidFill>
                  <a:schemeClr val="accent4">
                    <a:lumMod val="10000"/>
                  </a:schemeClr>
                </a:solidFill>
                <a:effectLst/>
                <a:latin typeface="Times New Roman" pitchFamily="18" charset="0"/>
                <a:ea typeface="Calibri" pitchFamily="34" charset="0"/>
                <a:cs typeface="Times New Roman" pitchFamily="18" charset="0"/>
              </a:rPr>
              <a:t>слично</a:t>
            </a:r>
            <a:r>
              <a:rPr kumimoji="0" lang="en-US" sz="2800" b="0" i="0" u="none" strike="noStrike" cap="none" normalizeH="0" baseline="0" dirty="0" smtClean="0">
                <a:ln>
                  <a:noFill/>
                </a:ln>
                <a:solidFill>
                  <a:schemeClr val="accent4">
                    <a:lumMod val="10000"/>
                  </a:schemeClr>
                </a:solidFill>
                <a:effectLst/>
                <a:latin typeface="Times New Roman" pitchFamily="18" charset="0"/>
                <a:ea typeface="Calibri" pitchFamily="34" charset="0"/>
                <a:cs typeface="Times New Roman" pitchFamily="18" charset="0"/>
              </a:rPr>
              <a:t>.</a:t>
            </a:r>
            <a:endParaRPr kumimoji="0" lang="en-US" sz="2800" b="0" i="0" u="none" strike="noStrike" cap="none" normalizeH="0" baseline="0" dirty="0" smtClean="0">
              <a:ln>
                <a:noFill/>
              </a:ln>
              <a:solidFill>
                <a:schemeClr val="accent4">
                  <a:lumMod val="10000"/>
                </a:schemeClr>
              </a:solidFill>
              <a:effectLst/>
              <a:latin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62" name="Picture 2" descr="http://www.revistahidroponia.com.br/admin/uploads/blog/27212/destaque-19.jpg"/>
          <p:cNvPicPr>
            <a:picLocks noChangeAspect="1" noChangeArrowheads="1"/>
          </p:cNvPicPr>
          <p:nvPr/>
        </p:nvPicPr>
        <p:blipFill>
          <a:blip r:embed="rId2"/>
          <a:srcRect/>
          <a:stretch>
            <a:fillRect/>
          </a:stretch>
        </p:blipFill>
        <p:spPr bwMode="auto">
          <a:xfrm>
            <a:off x="7500326" y="5429264"/>
            <a:ext cx="1643673" cy="1428736"/>
          </a:xfrm>
          <a:prstGeom prst="rect">
            <a:avLst/>
          </a:prstGeom>
          <a:noFill/>
        </p:spPr>
      </p:pic>
      <p:sp>
        <p:nvSpPr>
          <p:cNvPr id="5" name="Rectangle 3"/>
          <p:cNvSpPr txBox="1">
            <a:spLocks noChangeArrowheads="1"/>
          </p:cNvSpPr>
          <p:nvPr/>
        </p:nvSpPr>
        <p:spPr bwMode="auto">
          <a:xfrm>
            <a:off x="285720" y="214290"/>
            <a:ext cx="8382000" cy="6172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just" defTabSz="914400" rtl="0" eaLnBrk="1" fontAlgn="base" latinLnBrk="0" hangingPunct="1">
              <a:lnSpc>
                <a:spcPct val="80000"/>
              </a:lnSpc>
              <a:spcBef>
                <a:spcPct val="20000"/>
              </a:spcBef>
              <a:spcAft>
                <a:spcPct val="0"/>
              </a:spcAft>
              <a:buClrTx/>
              <a:buSzTx/>
              <a:buFontTx/>
              <a:buNone/>
              <a:tabLst/>
              <a:defRPr/>
            </a:pPr>
            <a:r>
              <a:rPr kumimoji="0" lang="sr-Cyrl-C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Човјек</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од</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свог</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постанка</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бави</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пољопривредом</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како</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би</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прехранио</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себе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своју</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породицу</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Међутим</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повезаност</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економије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пољопривреде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изучавање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ове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двије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научне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дисциплине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почело</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тек</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у 18.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вијеку</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а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нашим</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просторима</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вијек</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касније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Слободно</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можемо</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да</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Адам</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Смит</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први</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који</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бавио</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овом</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тематиком</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то</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своје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истраживање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објавио</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1776. у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књизи</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Богатство</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народа</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ru-RU"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Како се развијала пољопривреда</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ru-RU"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тако се развијало и изу</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ч</a:t>
            </a:r>
            <a:r>
              <a:rPr kumimoji="0" lang="ru-RU"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авање економије и пољопривреде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a:t>
            </a:r>
          </a:p>
          <a:p>
            <a:pPr marL="342900" marR="0" lvl="0" indent="-342900" algn="just" defTabSz="914400" rtl="0" eaLnBrk="1" fontAlgn="base" latinLnBrk="0" hangingPunct="1">
              <a:lnSpc>
                <a:spcPct val="80000"/>
              </a:lnSpc>
              <a:spcBef>
                <a:spcPct val="20000"/>
              </a:spcBef>
              <a:spcAft>
                <a:spcPct val="0"/>
              </a:spcAft>
              <a:buClrTx/>
              <a:buSzTx/>
              <a:buFontTx/>
              <a:buNone/>
              <a:tabLst/>
              <a:defRPr/>
            </a:pPr>
            <a:endParaRPr kumimoji="0" lang="ru-RU"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r>
              <a:rPr kumimoji="0" lang="ru-RU"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Пољопривредна производња</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ru-RU"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без обзира да ли се ради о биљној или о сто</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ч</a:t>
            </a:r>
            <a:r>
              <a:rPr kumimoji="0" lang="ru-RU"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арској</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ru-RU"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је врло</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ru-RU"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сло</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ж</a:t>
            </a:r>
            <a:r>
              <a:rPr kumimoji="0" lang="ru-RU"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ен процес</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ru-RU"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тако да пољопривредници свакодневно морају да доносе ва</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ж</a:t>
            </a:r>
            <a:r>
              <a:rPr kumimoji="0" lang="ru-RU"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не одлуке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одуке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односе</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раст</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пољопривредног</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US" sz="26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газдинства</a:t>
            </a:r>
            <a:r>
              <a:rPr kumimoji="0" lang="en-US"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endParaRPr kumimoji="0" lang="en-GB" sz="26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5603" name="Rectangle 3"/>
          <p:cNvSpPr>
            <a:spLocks noGrp="1" noChangeArrowheads="1"/>
          </p:cNvSpPr>
          <p:nvPr>
            <p:ph type="body" idx="4294967295"/>
          </p:nvPr>
        </p:nvSpPr>
        <p:spPr>
          <a:xfrm>
            <a:off x="0" y="304800"/>
            <a:ext cx="8858280" cy="6248400"/>
          </a:xfrm>
        </p:spPr>
        <p:txBody>
          <a:bodyPr/>
          <a:lstStyle/>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r>
              <a:rPr lang="en-US" sz="2400" b="1" dirty="0" err="1">
                <a:solidFill>
                  <a:schemeClr val="accent4">
                    <a:lumMod val="10000"/>
                  </a:schemeClr>
                </a:solidFill>
                <a:latin typeface="Times New Roman" pitchFamily="18" charset="0"/>
                <a:cs typeface="Times New Roman" pitchFamily="18" charset="0"/>
              </a:rPr>
              <a:t>Њива</a:t>
            </a:r>
            <a:r>
              <a:rPr lang="en-US" sz="2400" b="1" dirty="0">
                <a:solidFill>
                  <a:schemeClr val="accent4">
                    <a:lumMod val="10000"/>
                  </a:schemeClr>
                </a:solidFill>
                <a:latin typeface="Times New Roman" pitchFamily="18" charset="0"/>
                <a:cs typeface="Times New Roman" pitchFamily="18" charset="0"/>
              </a:rPr>
              <a:t> (</a:t>
            </a:r>
            <a:r>
              <a:rPr lang="en-US" sz="2400" b="1" dirty="0" err="1">
                <a:solidFill>
                  <a:schemeClr val="accent4">
                    <a:lumMod val="10000"/>
                  </a:schemeClr>
                </a:solidFill>
                <a:latin typeface="Times New Roman" pitchFamily="18" charset="0"/>
                <a:cs typeface="Times New Roman" pitchFamily="18" charset="0"/>
              </a:rPr>
              <a:t>или</a:t>
            </a:r>
            <a:r>
              <a:rPr lang="en-US" sz="2400" b="1" dirty="0">
                <a:solidFill>
                  <a:schemeClr val="accent4">
                    <a:lumMod val="10000"/>
                  </a:schemeClr>
                </a:solidFill>
                <a:latin typeface="Times New Roman" pitchFamily="18" charset="0"/>
                <a:cs typeface="Times New Roman" pitchFamily="18" charset="0"/>
              </a:rPr>
              <a:t> </a:t>
            </a:r>
            <a:r>
              <a:rPr lang="en-US" sz="2400" b="1" dirty="0" err="1">
                <a:solidFill>
                  <a:schemeClr val="accent4">
                    <a:lumMod val="10000"/>
                  </a:schemeClr>
                </a:solidFill>
                <a:latin typeface="Times New Roman" pitchFamily="18" charset="0"/>
                <a:cs typeface="Times New Roman" pitchFamily="18" charset="0"/>
              </a:rPr>
              <a:t>ораница</a:t>
            </a:r>
            <a:r>
              <a:rPr lang="en-US" sz="2400" b="1" dirty="0">
                <a:solidFill>
                  <a:schemeClr val="accent4">
                    <a:lumMod val="10000"/>
                  </a:schemeClr>
                </a:solidFill>
                <a:latin typeface="Times New Roman" pitchFamily="18" charset="0"/>
                <a:cs typeface="Times New Roman" pitchFamily="18" charset="0"/>
              </a:rPr>
              <a:t>)</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врста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обрадивог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земљишта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која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користи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потребе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ратарства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Служе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узгајање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култивисаних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врста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биљака</a:t>
            </a:r>
            <a:r>
              <a:rPr lang="en-US" sz="2000" dirty="0">
                <a:solidFill>
                  <a:schemeClr val="accent4">
                    <a:lumMod val="10000"/>
                  </a:schemeClr>
                </a:solidFill>
                <a:latin typeface="Times New Roman" pitchFamily="18" charset="0"/>
                <a:cs typeface="Times New Roman" pitchFamily="18" charset="0"/>
              </a:rPr>
              <a:t> — </a:t>
            </a:r>
            <a:r>
              <a:rPr lang="en-US" sz="2000" dirty="0" err="1">
                <a:solidFill>
                  <a:schemeClr val="accent4">
                    <a:lumMod val="10000"/>
                  </a:schemeClr>
                </a:solidFill>
                <a:latin typeface="Times New Roman" pitchFamily="18" charset="0"/>
                <a:cs typeface="Times New Roman" pitchFamily="18" charset="0"/>
              </a:rPr>
              <a:t>житарице</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индустријског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биља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Подразумјева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уређено</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обично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ограђено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земљиште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биљкама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Разликујемо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башту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поврћем</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украсну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башту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цвијећем</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другим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украсним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биљкама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Поред</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тога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постоје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посебне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баште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такозване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ботаничке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баште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или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арборете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као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посебни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паркови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многобројним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врстама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ретких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биљака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цвеће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дрвеће</a:t>
            </a:r>
            <a:r>
              <a:rPr lang="en-US" sz="2000" dirty="0">
                <a:solidFill>
                  <a:schemeClr val="accent4">
                    <a:lumMod val="10000"/>
                  </a:schemeClr>
                </a:solidFill>
                <a:latin typeface="Times New Roman" pitchFamily="18" charset="0"/>
                <a:cs typeface="Times New Roman" pitchFamily="18" charset="0"/>
              </a:rPr>
              <a:t> ...). </a:t>
            </a:r>
          </a:p>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p>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r>
              <a:rPr lang="en-US" sz="2400" b="1" dirty="0" err="1">
                <a:solidFill>
                  <a:schemeClr val="accent4">
                    <a:lumMod val="10000"/>
                  </a:schemeClr>
                </a:solidFill>
                <a:latin typeface="Times New Roman" pitchFamily="18" charset="0"/>
                <a:cs typeface="Times New Roman" pitchFamily="18" charset="0"/>
              </a:rPr>
              <a:t>Воћњак</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традиционални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облик</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воћарства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разлику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од</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плантаже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воћа</a:t>
            </a:r>
            <a:r>
              <a:rPr lang="en-US" sz="2000" dirty="0">
                <a:solidFill>
                  <a:schemeClr val="accent4">
                    <a:lumMod val="10000"/>
                  </a:schemeClr>
                </a:solidFill>
                <a:latin typeface="Times New Roman" pitchFamily="18" charset="0"/>
                <a:cs typeface="Times New Roman" pitchFamily="18" charset="0"/>
              </a:rPr>
              <a:t> с </a:t>
            </a:r>
            <a:r>
              <a:rPr lang="en-US" sz="2000" dirty="0" err="1">
                <a:solidFill>
                  <a:schemeClr val="accent4">
                    <a:lumMod val="10000"/>
                  </a:schemeClr>
                </a:solidFill>
                <a:latin typeface="Times New Roman" pitchFamily="18" charset="0"/>
                <a:cs typeface="Times New Roman" pitchFamily="18" charset="0"/>
              </a:rPr>
              <a:t>ниским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воћкама</a:t>
            </a:r>
            <a:r>
              <a:rPr lang="en-US" sz="2000" dirty="0">
                <a:solidFill>
                  <a:schemeClr val="accent4">
                    <a:lumMod val="10000"/>
                  </a:schemeClr>
                </a:solidFill>
                <a:latin typeface="Times New Roman" pitchFamily="18" charset="0"/>
                <a:cs typeface="Times New Roman" pitchFamily="18" charset="0"/>
              </a:rPr>
              <a:t> у </a:t>
            </a:r>
            <a:r>
              <a:rPr lang="en-US" sz="2000" dirty="0" err="1">
                <a:solidFill>
                  <a:schemeClr val="accent4">
                    <a:lumMod val="10000"/>
                  </a:schemeClr>
                </a:solidFill>
                <a:latin typeface="Times New Roman" pitchFamily="18" charset="0"/>
                <a:cs typeface="Times New Roman" pitchFamily="18" charset="0"/>
              </a:rPr>
              <a:t>традиционалним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воћњацима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расту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висока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стабла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различите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доби</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различитих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врста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Традиционални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воћњаци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пољопривредна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земљишта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вишеструке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користи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користе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производњу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воћа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уз</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коришћење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травњака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или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ливаде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производњу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сијена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или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као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пашњак</a:t>
            </a:r>
            <a:r>
              <a:rPr lang="en-US" sz="2000" dirty="0">
                <a:solidFill>
                  <a:schemeClr val="accent4">
                    <a:lumMod val="10000"/>
                  </a:schemeClr>
                </a:solidFill>
                <a:latin typeface="Times New Roman" pitchFamily="18" charset="0"/>
                <a:cs typeface="Times New Roman" pitchFamily="18" charset="0"/>
              </a:rPr>
              <a:t>.</a:t>
            </a:r>
          </a:p>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p>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r>
              <a:rPr lang="en-US" sz="2400" b="1" dirty="0" err="1">
                <a:solidFill>
                  <a:schemeClr val="accent4">
                    <a:lumMod val="10000"/>
                  </a:schemeClr>
                </a:solidFill>
                <a:latin typeface="Times New Roman" pitchFamily="18" charset="0"/>
                <a:cs typeface="Times New Roman" pitchFamily="18" charset="0"/>
              </a:rPr>
              <a:t>Виноград</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пољопривредно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земљиште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које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засађено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виновом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лозом</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које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користи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виноградарство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или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производњу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грожђа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Квалитет</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плода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винограда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одлучују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бројни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чиниоци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као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што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пример</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локација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изложеност</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сунцу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микроклиматски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услови</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тло</a:t>
            </a:r>
            <a:r>
              <a:rPr lang="en-US" sz="2000" dirty="0">
                <a:solidFill>
                  <a:schemeClr val="accent4">
                    <a:lumMod val="10000"/>
                  </a:schemeClr>
                </a:solidFill>
                <a:latin typeface="Times New Roman" pitchFamily="18" charset="0"/>
                <a:cs typeface="Times New Roman" pitchFamily="18" charset="0"/>
              </a:rPr>
              <a:t>.</a:t>
            </a:r>
            <a:endParaRPr lang="en-GB" sz="2000" dirty="0">
              <a:solidFill>
                <a:schemeClr val="accent4">
                  <a:lumMod val="10000"/>
                </a:schemeClr>
              </a:solidFill>
              <a:latin typeface="Times New Roman" pitchFamily="18" charset="0"/>
              <a:cs typeface="Times New Roman" pitchFamily="18" charset="0"/>
            </a:endParaRPr>
          </a:p>
        </p:txBody>
      </p:sp>
      <p:pic>
        <p:nvPicPr>
          <p:cNvPr id="91138" name="Picture 2" descr="https://encrypted-tbn0.gstatic.com/images?q=tbn:ANd9GcSXwNayCqtsxrnfFFHySSi-gFl4CMa6R8AtY3pFrzwJBscWULvv"/>
          <p:cNvPicPr>
            <a:picLocks noChangeAspect="1" noChangeArrowheads="1"/>
          </p:cNvPicPr>
          <p:nvPr/>
        </p:nvPicPr>
        <p:blipFill>
          <a:blip r:embed="rId2"/>
          <a:srcRect/>
          <a:stretch>
            <a:fillRect/>
          </a:stretch>
        </p:blipFill>
        <p:spPr bwMode="auto">
          <a:xfrm>
            <a:off x="0" y="5786454"/>
            <a:ext cx="9144000" cy="107154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1138" name="Picture 2" descr="https://encrypted-tbn0.gstatic.com/images?q=tbn:ANd9GcSXwNayCqtsxrnfFFHySSi-gFl4CMa6R8AtY3pFrzwJBscWULvv"/>
          <p:cNvPicPr>
            <a:picLocks noChangeAspect="1" noChangeArrowheads="1"/>
          </p:cNvPicPr>
          <p:nvPr/>
        </p:nvPicPr>
        <p:blipFill>
          <a:blip r:embed="rId2"/>
          <a:srcRect/>
          <a:stretch>
            <a:fillRect/>
          </a:stretch>
        </p:blipFill>
        <p:spPr bwMode="auto">
          <a:xfrm>
            <a:off x="0" y="5786454"/>
            <a:ext cx="9144000" cy="1071546"/>
          </a:xfrm>
          <a:prstGeom prst="rect">
            <a:avLst/>
          </a:prstGeom>
          <a:noFill/>
        </p:spPr>
      </p:pic>
      <p:sp>
        <p:nvSpPr>
          <p:cNvPr id="4" name="Rectangle 3"/>
          <p:cNvSpPr txBox="1">
            <a:spLocks noChangeArrowheads="1"/>
          </p:cNvSpPr>
          <p:nvPr/>
        </p:nvSpPr>
        <p:spPr>
          <a:xfrm>
            <a:off x="428596" y="285728"/>
            <a:ext cx="8229600" cy="6096000"/>
          </a:xfrm>
          <a:prstGeom prst="rect">
            <a:avLst/>
          </a:prstGeom>
        </p:spPr>
        <p:txBody>
          <a:bodyPr/>
          <a:lstStyle/>
          <a:p>
            <a:pPr marL="342900" marR="0" lvl="0" indent="-342900" algn="just" defTabSz="914400" rtl="0" eaLnBrk="1" fontAlgn="base" latinLnBrk="0" hangingPunct="1">
              <a:lnSpc>
                <a:spcPct val="80000"/>
              </a:lnSpc>
              <a:spcBef>
                <a:spcPct val="20000"/>
              </a:spcBef>
              <a:spcAft>
                <a:spcPct val="0"/>
              </a:spcAft>
              <a:buClrTx/>
              <a:buSzTx/>
              <a:buFontTx/>
              <a:buNone/>
              <a:tabLst/>
              <a:defRPr/>
            </a:pPr>
            <a:r>
              <a:rPr kumimoji="0" lang="sr-Cyrl-C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2400" b="1"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Ливада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sr-Cyrl-C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је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тип</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екосистема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коме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доминира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травна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вегетација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Најчешће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биљке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ливада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су</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траве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махунарке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оштрице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и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главочике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Ливадска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вегетација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је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мезофилна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чини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природан</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прелаз</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између</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ксерофитних</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сушних</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степских</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травних</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заједница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и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хигрофитних</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влажних</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ливада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и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мочвара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endParaRPr kumimoji="0" lang="sr-Cyrl-C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endPar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r>
              <a:rPr kumimoji="0" lang="sr-Cyrl-C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2400" b="1"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Пашњак</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је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површина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земљишта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која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користи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за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прехрану</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и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узгој</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стоке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најчешће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испашом</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Према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надморској</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висини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може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поделити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планиске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пашњаке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сувати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и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низијске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пашњаке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a:t>
            </a:r>
            <a:endParaRPr kumimoji="0" lang="sr-Cyrl-C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endPar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r>
              <a:rPr kumimoji="0" lang="sr-Cyrl-C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2400" b="1"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Шума</a:t>
            </a:r>
            <a:r>
              <a:rPr kumimoji="0" lang="en-US" sz="2400" b="1"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је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сложена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биљна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заједница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или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биогеоценоза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екосистем</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шумског</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дрвећа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које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утиче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једно</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друго</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као</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и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средину</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у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којој</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налазе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Основни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дијелови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шуме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као</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екосистема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су</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земљиште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ваздух</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шумска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животна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заједница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и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геолошка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подлога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Шуме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су</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најсложенији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копнени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екосистеми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У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њима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поред</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дрвећа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живи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много</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других</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врста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биљака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животиња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гљива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и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микроорганизама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Сложеност</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шума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огледа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у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њиховој</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израженој</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спратовности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и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разноврсној</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међусобној</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повезаности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свих</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чланова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животне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заједнице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a:t>
            </a:r>
            <a:endParaRPr kumimoji="0" lang="sr-Cyrl-C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endPar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r>
              <a:rPr kumimoji="0" lang="sr-Cyrl-C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2400" b="1"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Рибњак</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је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тијело</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воде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важећом</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дозволом</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за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рад</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намјењена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за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узгајање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рибе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Вода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рибњака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може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да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буде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слатка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или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слана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Обезбјеђена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инфраструктура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рибњака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за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пуњење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и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претапање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воде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осигурава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потпуну</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испражњење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језера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за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вријеме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риболова</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Током</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производње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рибњак</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се</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вјештачки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 </a:t>
            </a:r>
            <a:r>
              <a:rPr kumimoji="0" lang="en-US" sz="1800" b="0" i="0" u="none" strike="noStrike" kern="0" cap="none" spc="0" normalizeH="0" baseline="0" noProof="0" dirty="0" err="1" smtClean="0">
                <a:ln>
                  <a:noFill/>
                </a:ln>
                <a:solidFill>
                  <a:schemeClr val="accent4">
                    <a:lumMod val="10000"/>
                  </a:schemeClr>
                </a:solidFill>
                <a:effectLst/>
                <a:uLnTx/>
                <a:uFillTx/>
                <a:latin typeface="Times New Roman" pitchFamily="18" charset="0"/>
                <a:cs typeface="Times New Roman" pitchFamily="18" charset="0"/>
              </a:rPr>
              <a:t>ђубри</a:t>
            </a:r>
            <a:r>
              <a:rPr kumimoji="0" lang="en-US"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a:t>
            </a:r>
            <a:endParaRPr kumimoji="0" lang="en-GB" sz="18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285852" y="3500438"/>
            <a:ext cx="6553200" cy="649288"/>
          </a:xfrm>
        </p:spPr>
        <p:txBody>
          <a:bodyPr/>
          <a:lstStyle/>
          <a:p>
            <a:pPr algn="ctr"/>
            <a:r>
              <a:rPr lang="de-DE" sz="4800" b="1" dirty="0">
                <a:solidFill>
                  <a:schemeClr val="accent4">
                    <a:lumMod val="10000"/>
                  </a:schemeClr>
                </a:solidFill>
                <a:latin typeface="Times New Roman" pitchFamily="18" charset="0"/>
              </a:rPr>
              <a:t>FADN</a:t>
            </a:r>
            <a:r>
              <a:rPr lang="sr-Cyrl-CS" sz="4800" b="1" dirty="0">
                <a:solidFill>
                  <a:schemeClr val="accent4">
                    <a:lumMod val="10000"/>
                  </a:schemeClr>
                </a:solidFill>
                <a:latin typeface="Times New Roman" pitchFamily="18" charset="0"/>
              </a:rPr>
              <a:t> у </a:t>
            </a:r>
            <a:br>
              <a:rPr lang="sr-Cyrl-CS" sz="4800" b="1" dirty="0">
                <a:solidFill>
                  <a:schemeClr val="accent4">
                    <a:lumMod val="10000"/>
                  </a:schemeClr>
                </a:solidFill>
                <a:latin typeface="Times New Roman" pitchFamily="18" charset="0"/>
              </a:rPr>
            </a:br>
            <a:r>
              <a:rPr lang="sr-Cyrl-CS" sz="4800" b="1" dirty="0">
                <a:solidFill>
                  <a:schemeClr val="accent4">
                    <a:lumMod val="10000"/>
                  </a:schemeClr>
                </a:solidFill>
                <a:latin typeface="Times New Roman" pitchFamily="18" charset="0"/>
              </a:rPr>
              <a:t>РЕПУБЛИЦИ СРПСКОЈ И БиХ</a:t>
            </a:r>
            <a:endParaRPr lang="en-GB" sz="4800" b="1" dirty="0">
              <a:solidFill>
                <a:schemeClr val="accent4">
                  <a:lumMod val="10000"/>
                </a:schemeClr>
              </a:solidFill>
              <a:latin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571472" y="2209800"/>
            <a:ext cx="8229600" cy="4648200"/>
          </a:xfrm>
        </p:spPr>
        <p:txBody>
          <a:bodyPr/>
          <a:lstStyle/>
          <a:p>
            <a:pPr algn="just">
              <a:buFontTx/>
              <a:buNone/>
            </a:pPr>
            <a:r>
              <a:rPr lang="sr-Cyrl-CS" sz="2600" dirty="0">
                <a:solidFill>
                  <a:schemeClr val="accent4">
                    <a:lumMod val="10000"/>
                  </a:schemeClr>
                </a:solidFill>
                <a:latin typeface="Times New Roman" pitchFamily="18" charset="0"/>
                <a:cs typeface="Times New Roman" pitchFamily="18" charset="0"/>
              </a:rPr>
              <a:t>	</a:t>
            </a:r>
            <a:r>
              <a:rPr lang="de-DE" sz="2600" dirty="0">
                <a:solidFill>
                  <a:schemeClr val="accent4">
                    <a:lumMod val="10000"/>
                  </a:schemeClr>
                </a:solidFill>
                <a:latin typeface="Times New Roman" pitchFamily="18" charset="0"/>
                <a:cs typeface="Times New Roman" pitchFamily="18" charset="0"/>
              </a:rPr>
              <a:t>FADN (Farm Accountancy Data Network) је јединствен систем за праћење књиговодствених података који се спроводи у земљама Европске Уније још од 1965. године.</a:t>
            </a:r>
            <a:endParaRPr lang="en-US" sz="2600" dirty="0">
              <a:solidFill>
                <a:schemeClr val="accent4">
                  <a:lumMod val="10000"/>
                </a:schemeClr>
              </a:solidFill>
              <a:latin typeface="Times New Roman" pitchFamily="18" charset="0"/>
              <a:cs typeface="Times New Roman" pitchFamily="18" charset="0"/>
            </a:endParaRPr>
          </a:p>
          <a:p>
            <a:pPr algn="just">
              <a:buFontTx/>
              <a:buNone/>
            </a:pPr>
            <a:r>
              <a:rPr lang="sr-Cyrl-CS" sz="2600" dirty="0">
                <a:solidFill>
                  <a:schemeClr val="accent4">
                    <a:lumMod val="10000"/>
                  </a:schemeClr>
                </a:solidFill>
                <a:latin typeface="Times New Roman" pitchFamily="18" charset="0"/>
                <a:cs typeface="Times New Roman" pitchFamily="18" charset="0"/>
              </a:rPr>
              <a:t>	</a:t>
            </a:r>
          </a:p>
          <a:p>
            <a:pPr algn="just">
              <a:buFontTx/>
              <a:buNone/>
            </a:pPr>
            <a:r>
              <a:rPr lang="sr-Cyrl-CS" sz="2600" dirty="0">
                <a:solidFill>
                  <a:schemeClr val="accent4">
                    <a:lumMod val="10000"/>
                  </a:schemeClr>
                </a:solidFill>
                <a:latin typeface="Times New Roman" pitchFamily="18" charset="0"/>
                <a:cs typeface="Times New Roman" pitchFamily="18" charset="0"/>
              </a:rPr>
              <a:t>	</a:t>
            </a:r>
            <a:r>
              <a:rPr lang="en-US" sz="2600" dirty="0">
                <a:solidFill>
                  <a:schemeClr val="accent4">
                    <a:lumMod val="10000"/>
                  </a:schemeClr>
                </a:solidFill>
                <a:latin typeface="Times New Roman" pitchFamily="18" charset="0"/>
                <a:cs typeface="Times New Roman" pitchFamily="18" charset="0"/>
              </a:rPr>
              <a:t>FADN </a:t>
            </a:r>
            <a:r>
              <a:rPr lang="en-US" sz="2600" dirty="0" err="1">
                <a:solidFill>
                  <a:schemeClr val="accent4">
                    <a:lumMod val="10000"/>
                  </a:schemeClr>
                </a:solidFill>
                <a:latin typeface="Times New Roman" pitchFamily="18" charset="0"/>
                <a:cs typeface="Times New Roman" pitchFamily="18" charset="0"/>
              </a:rPr>
              <a:t>систем</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омогућава</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праћење</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одређених</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економских</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показате</a:t>
            </a:r>
            <a:r>
              <a:rPr lang="sr-Cyrl-CS" sz="2600" dirty="0">
                <a:solidFill>
                  <a:schemeClr val="accent4">
                    <a:lumMod val="10000"/>
                  </a:schemeClr>
                </a:solidFill>
                <a:latin typeface="Times New Roman" pitchFamily="18" charset="0"/>
                <a:cs typeface="Times New Roman" pitchFamily="18" charset="0"/>
              </a:rPr>
              <a:t>љ</a:t>
            </a:r>
            <a:r>
              <a:rPr lang="en-US" sz="2600" dirty="0">
                <a:solidFill>
                  <a:schemeClr val="accent4">
                    <a:lumMod val="10000"/>
                  </a:schemeClr>
                </a:solidFill>
                <a:latin typeface="Times New Roman" pitchFamily="18" charset="0"/>
                <a:cs typeface="Times New Roman" pitchFamily="18" charset="0"/>
              </a:rPr>
              <a:t>а; </a:t>
            </a:r>
            <a:r>
              <a:rPr lang="en-US" sz="2600" dirty="0" err="1">
                <a:solidFill>
                  <a:schemeClr val="accent4">
                    <a:lumMod val="10000"/>
                  </a:schemeClr>
                </a:solidFill>
                <a:latin typeface="Times New Roman" pitchFamily="18" charset="0"/>
                <a:cs typeface="Times New Roman" pitchFamily="18" charset="0"/>
              </a:rPr>
              <a:t>подаци</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који</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ће</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се</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пратити</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на</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пољопривредним</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газдинствима</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биће</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упоредиви</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за</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пољопривредна</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газдинства</a:t>
            </a:r>
            <a:r>
              <a:rPr lang="en-US" sz="2600" dirty="0">
                <a:solidFill>
                  <a:schemeClr val="accent4">
                    <a:lumMod val="10000"/>
                  </a:schemeClr>
                </a:solidFill>
                <a:latin typeface="Times New Roman" pitchFamily="18" charset="0"/>
                <a:cs typeface="Times New Roman" pitchFamily="18" charset="0"/>
              </a:rPr>
              <a:t> у </a:t>
            </a:r>
            <a:r>
              <a:rPr lang="en-US" sz="2600" dirty="0" err="1">
                <a:solidFill>
                  <a:schemeClr val="accent4">
                    <a:lumMod val="10000"/>
                  </a:schemeClr>
                </a:solidFill>
                <a:latin typeface="Times New Roman" pitchFamily="18" charset="0"/>
                <a:cs typeface="Times New Roman" pitchFamily="18" charset="0"/>
              </a:rPr>
              <a:t>нашој</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држави</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али</a:t>
            </a:r>
            <a:r>
              <a:rPr lang="en-US" sz="2600" dirty="0">
                <a:solidFill>
                  <a:schemeClr val="accent4">
                    <a:lumMod val="10000"/>
                  </a:schemeClr>
                </a:solidFill>
                <a:latin typeface="Times New Roman" pitchFamily="18" charset="0"/>
                <a:cs typeface="Times New Roman" pitchFamily="18" charset="0"/>
              </a:rPr>
              <a:t> и у </a:t>
            </a:r>
            <a:r>
              <a:rPr lang="en-US" sz="2600" dirty="0" err="1">
                <a:solidFill>
                  <a:schemeClr val="accent4">
                    <a:lumMod val="10000"/>
                  </a:schemeClr>
                </a:solidFill>
                <a:latin typeface="Times New Roman" pitchFamily="18" charset="0"/>
                <a:cs typeface="Times New Roman" pitchFamily="18" charset="0"/>
              </a:rPr>
              <a:t>региону</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па</a:t>
            </a:r>
            <a:r>
              <a:rPr lang="en-US" sz="2600" dirty="0">
                <a:solidFill>
                  <a:schemeClr val="accent4">
                    <a:lumMod val="10000"/>
                  </a:schemeClr>
                </a:solidFill>
                <a:latin typeface="Times New Roman" pitchFamily="18" charset="0"/>
                <a:cs typeface="Times New Roman" pitchFamily="18" charset="0"/>
              </a:rPr>
              <a:t> и у </a:t>
            </a:r>
            <a:r>
              <a:rPr lang="en-US" sz="2600" dirty="0" err="1">
                <a:solidFill>
                  <a:schemeClr val="accent4">
                    <a:lumMod val="10000"/>
                  </a:schemeClr>
                </a:solidFill>
                <a:latin typeface="Times New Roman" pitchFamily="18" charset="0"/>
                <a:cs typeface="Times New Roman" pitchFamily="18" charset="0"/>
              </a:rPr>
              <a:t>самој</a:t>
            </a:r>
            <a:r>
              <a:rPr lang="en-US" sz="2600" dirty="0">
                <a:solidFill>
                  <a:schemeClr val="accent4">
                    <a:lumMod val="10000"/>
                  </a:schemeClr>
                </a:solidFill>
                <a:latin typeface="Times New Roman" pitchFamily="18" charset="0"/>
                <a:cs typeface="Times New Roman" pitchFamily="18" charset="0"/>
              </a:rPr>
              <a:t> </a:t>
            </a:r>
            <a:r>
              <a:rPr lang="en-US" sz="2600" dirty="0" err="1">
                <a:solidFill>
                  <a:schemeClr val="accent4">
                    <a:lumMod val="10000"/>
                  </a:schemeClr>
                </a:solidFill>
                <a:latin typeface="Times New Roman" pitchFamily="18" charset="0"/>
                <a:cs typeface="Times New Roman" pitchFamily="18" charset="0"/>
              </a:rPr>
              <a:t>Европи</a:t>
            </a:r>
            <a:r>
              <a:rPr lang="en-US" sz="2600" dirty="0">
                <a:solidFill>
                  <a:schemeClr val="accent4">
                    <a:lumMod val="10000"/>
                  </a:schemeClr>
                </a:solidFill>
                <a:latin typeface="Times New Roman" pitchFamily="18" charset="0"/>
                <a:cs typeface="Times New Roman" pitchFamily="18" charset="0"/>
              </a:rPr>
              <a:t>.</a:t>
            </a:r>
            <a:endParaRPr lang="en-GB" sz="2600" dirty="0">
              <a:solidFill>
                <a:schemeClr val="accent4">
                  <a:lumMod val="10000"/>
                </a:schemeClr>
              </a:solidFill>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457200" y="533400"/>
            <a:ext cx="8229600" cy="5943600"/>
          </a:xfrm>
        </p:spPr>
        <p:txBody>
          <a:bodyPr/>
          <a:lstStyle/>
          <a:p>
            <a:pPr algn="just">
              <a:lnSpc>
                <a:spcPct val="90000"/>
              </a:lnSpc>
              <a:buFontTx/>
              <a:buNone/>
            </a:pPr>
            <a:r>
              <a:rPr lang="sr-Cyrl-CS" sz="2300" dirty="0">
                <a:solidFill>
                  <a:schemeClr val="accent4">
                    <a:lumMod val="10000"/>
                  </a:schemeClr>
                </a:solidFill>
                <a:latin typeface="Times New Roman" pitchFamily="18" charset="0"/>
                <a:cs typeface="Times New Roman" pitchFamily="18" charset="0"/>
              </a:rPr>
              <a:t>	</a:t>
            </a:r>
            <a:r>
              <a:rPr lang="en-US" sz="2300" dirty="0">
                <a:solidFill>
                  <a:schemeClr val="accent4">
                    <a:lumMod val="10000"/>
                  </a:schemeClr>
                </a:solidFill>
                <a:latin typeface="Times New Roman" pitchFamily="18" charset="0"/>
                <a:cs typeface="Times New Roman" pitchFamily="18" charset="0"/>
              </a:rPr>
              <a:t>FADN </a:t>
            </a:r>
            <a:r>
              <a:rPr lang="en-US" sz="2300" dirty="0" err="1">
                <a:solidFill>
                  <a:schemeClr val="accent4">
                    <a:lumMod val="10000"/>
                  </a:schemeClr>
                </a:solidFill>
                <a:latin typeface="Times New Roman" pitchFamily="18" charset="0"/>
                <a:cs typeface="Times New Roman" pitchFamily="18" charset="0"/>
              </a:rPr>
              <a:t>систем</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подразумева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праћење</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података</a:t>
            </a:r>
            <a:r>
              <a:rPr lang="en-US" sz="2300" dirty="0">
                <a:solidFill>
                  <a:schemeClr val="accent4">
                    <a:lumMod val="10000"/>
                  </a:schemeClr>
                </a:solidFill>
                <a:latin typeface="Times New Roman" pitchFamily="18" charset="0"/>
                <a:cs typeface="Times New Roman" pitchFamily="18" charset="0"/>
              </a:rPr>
              <a:t> у </a:t>
            </a:r>
            <a:r>
              <a:rPr lang="en-US" sz="2300" dirty="0" err="1">
                <a:solidFill>
                  <a:schemeClr val="accent4">
                    <a:lumMod val="10000"/>
                  </a:schemeClr>
                </a:solidFill>
                <a:latin typeface="Times New Roman" pitchFamily="18" charset="0"/>
                <a:cs typeface="Times New Roman" pitchFamily="18" charset="0"/>
              </a:rPr>
              <a:t>току</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једне</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пословне</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године</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по</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мјесецима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или</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чак</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по</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данима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на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пољопривредним</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домаћинствима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која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су</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укључена</a:t>
            </a:r>
            <a:r>
              <a:rPr lang="en-US" sz="2300" dirty="0">
                <a:solidFill>
                  <a:schemeClr val="accent4">
                    <a:lumMod val="10000"/>
                  </a:schemeClr>
                </a:solidFill>
                <a:latin typeface="Times New Roman" pitchFamily="18" charset="0"/>
                <a:cs typeface="Times New Roman" pitchFamily="18" charset="0"/>
              </a:rPr>
              <a:t> у </a:t>
            </a:r>
            <a:r>
              <a:rPr lang="en-US" sz="2300" dirty="0" err="1">
                <a:solidFill>
                  <a:schemeClr val="accent4">
                    <a:lumMod val="10000"/>
                  </a:schemeClr>
                </a:solidFill>
                <a:latin typeface="Times New Roman" pitchFamily="18" charset="0"/>
                <a:cs typeface="Times New Roman" pitchFamily="18" charset="0"/>
              </a:rPr>
              <a:t>систем</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Домаћини</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укључених</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пољопривредних</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газдинстава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попуњавају</a:t>
            </a:r>
            <a:r>
              <a:rPr lang="en-US" sz="2300" dirty="0">
                <a:solidFill>
                  <a:schemeClr val="accent4">
                    <a:lumMod val="10000"/>
                  </a:schemeClr>
                </a:solidFill>
                <a:latin typeface="Times New Roman" pitchFamily="18" charset="0"/>
                <a:cs typeface="Times New Roman" pitchFamily="18" charset="0"/>
              </a:rPr>
              <a:t> FADN </a:t>
            </a:r>
            <a:r>
              <a:rPr lang="en-US" sz="2300" dirty="0" err="1">
                <a:solidFill>
                  <a:schemeClr val="accent4">
                    <a:lumMod val="10000"/>
                  </a:schemeClr>
                </a:solidFill>
                <a:latin typeface="Times New Roman" pitchFamily="18" charset="0"/>
                <a:cs typeface="Times New Roman" pitchFamily="18" charset="0"/>
              </a:rPr>
              <a:t>упитник</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који</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је</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врло</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сличан</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са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упитницима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који</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се</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користе</a:t>
            </a:r>
            <a:r>
              <a:rPr lang="en-US" sz="2300" dirty="0">
                <a:solidFill>
                  <a:schemeClr val="accent4">
                    <a:lumMod val="10000"/>
                  </a:schemeClr>
                </a:solidFill>
                <a:latin typeface="Times New Roman" pitchFamily="18" charset="0"/>
                <a:cs typeface="Times New Roman" pitchFamily="18" charset="0"/>
              </a:rPr>
              <a:t> у </a:t>
            </a:r>
            <a:r>
              <a:rPr lang="en-US" sz="2300" dirty="0" err="1">
                <a:solidFill>
                  <a:schemeClr val="accent4">
                    <a:lumMod val="10000"/>
                  </a:schemeClr>
                </a:solidFill>
                <a:latin typeface="Times New Roman" pitchFamily="18" charset="0"/>
                <a:cs typeface="Times New Roman" pitchFamily="18" charset="0"/>
              </a:rPr>
              <a:t>Европској</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унији</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али</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је</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упитник</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који</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се</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попуњава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на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нашим</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просторима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измјењен</a:t>
            </a:r>
            <a:r>
              <a:rPr lang="en-US" sz="2300" dirty="0">
                <a:solidFill>
                  <a:schemeClr val="accent4">
                    <a:lumMod val="10000"/>
                  </a:schemeClr>
                </a:solidFill>
                <a:latin typeface="Times New Roman" pitchFamily="18" charset="0"/>
                <a:cs typeface="Times New Roman" pitchFamily="18" charset="0"/>
              </a:rPr>
              <a:t> и </a:t>
            </a:r>
            <a:r>
              <a:rPr lang="en-US" sz="2300" dirty="0" err="1">
                <a:solidFill>
                  <a:schemeClr val="accent4">
                    <a:lumMod val="10000"/>
                  </a:schemeClr>
                </a:solidFill>
                <a:latin typeface="Times New Roman" pitchFamily="18" charset="0"/>
                <a:cs typeface="Times New Roman" pitchFamily="18" charset="0"/>
              </a:rPr>
              <a:t>прилагођен</a:t>
            </a:r>
            <a:r>
              <a:rPr lang="en-US" sz="2300" dirty="0">
                <a:solidFill>
                  <a:schemeClr val="accent4">
                    <a:lumMod val="10000"/>
                  </a:schemeClr>
                </a:solidFill>
                <a:latin typeface="Times New Roman" pitchFamily="18" charset="0"/>
                <a:cs typeface="Times New Roman" pitchFamily="18" charset="0"/>
              </a:rPr>
              <a:t>.</a:t>
            </a:r>
            <a:endParaRPr lang="sr-Cyrl-CS" sz="2300" dirty="0">
              <a:solidFill>
                <a:schemeClr val="accent4">
                  <a:lumMod val="10000"/>
                </a:schemeClr>
              </a:solidFill>
              <a:latin typeface="Times New Roman" pitchFamily="18" charset="0"/>
              <a:cs typeface="Times New Roman" pitchFamily="18" charset="0"/>
            </a:endParaRPr>
          </a:p>
          <a:p>
            <a:pPr algn="just">
              <a:lnSpc>
                <a:spcPct val="90000"/>
              </a:lnSpc>
              <a:buFontTx/>
              <a:buNone/>
            </a:pPr>
            <a:endParaRPr lang="sr-Cyrl-CS" sz="2300" dirty="0">
              <a:solidFill>
                <a:schemeClr val="accent4">
                  <a:lumMod val="10000"/>
                </a:schemeClr>
              </a:solidFill>
              <a:latin typeface="Times New Roman" pitchFamily="18" charset="0"/>
              <a:cs typeface="Times New Roman" pitchFamily="18" charset="0"/>
            </a:endParaRPr>
          </a:p>
          <a:p>
            <a:pPr algn="just">
              <a:lnSpc>
                <a:spcPct val="90000"/>
              </a:lnSpc>
              <a:buFontTx/>
              <a:buNone/>
            </a:pPr>
            <a:r>
              <a:rPr lang="sr-Cyrl-CS"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Период</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за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вођење</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књиговодства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по</a:t>
            </a:r>
            <a:r>
              <a:rPr lang="en-GB" sz="2300" dirty="0">
                <a:solidFill>
                  <a:schemeClr val="accent4">
                    <a:lumMod val="10000"/>
                  </a:schemeClr>
                </a:solidFill>
                <a:latin typeface="Times New Roman" pitchFamily="18" charset="0"/>
                <a:cs typeface="Times New Roman" pitchFamily="18" charset="0"/>
              </a:rPr>
              <a:t> </a:t>
            </a:r>
            <a:r>
              <a:rPr lang="en-US" sz="2300" dirty="0">
                <a:solidFill>
                  <a:schemeClr val="accent4">
                    <a:lumMod val="10000"/>
                  </a:schemeClr>
                </a:solidFill>
                <a:latin typeface="Times New Roman" pitchFamily="18" charset="0"/>
                <a:cs typeface="Times New Roman" pitchFamily="18" charset="0"/>
              </a:rPr>
              <a:t>FADN</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методологији</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је</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једна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календарска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година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На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почетку</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године</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носиоци</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руководиоци</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менаџери</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укључених</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пољопривредних</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газдинстава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уз</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помоћ</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пољопривредних</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саветодаваца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попуњавају</a:t>
            </a:r>
            <a:r>
              <a:rPr lang="en-GB" sz="2300" dirty="0">
                <a:solidFill>
                  <a:schemeClr val="accent4">
                    <a:lumMod val="10000"/>
                  </a:schemeClr>
                </a:solidFill>
                <a:latin typeface="Times New Roman" pitchFamily="18" charset="0"/>
                <a:cs typeface="Times New Roman" pitchFamily="18" charset="0"/>
              </a:rPr>
              <a:t> </a:t>
            </a:r>
            <a:r>
              <a:rPr lang="en-US" sz="2300" dirty="0">
                <a:solidFill>
                  <a:schemeClr val="accent4">
                    <a:lumMod val="10000"/>
                  </a:schemeClr>
                </a:solidFill>
                <a:latin typeface="Times New Roman" pitchFamily="18" charset="0"/>
                <a:cs typeface="Times New Roman" pitchFamily="18" charset="0"/>
              </a:rPr>
              <a:t>FADN</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упитнике</a:t>
            </a:r>
            <a:r>
              <a:rPr lang="en-GB" sz="2300" dirty="0">
                <a:solidFill>
                  <a:schemeClr val="accent4">
                    <a:lumMod val="10000"/>
                  </a:schemeClr>
                </a:solidFill>
                <a:latin typeface="Times New Roman" pitchFamily="18" charset="0"/>
                <a:cs typeface="Times New Roman" pitchFamily="18" charset="0"/>
              </a:rPr>
              <a:t> о </a:t>
            </a:r>
            <a:r>
              <a:rPr lang="en-GB" sz="2300" dirty="0" err="1">
                <a:solidFill>
                  <a:schemeClr val="accent4">
                    <a:lumMod val="10000"/>
                  </a:schemeClr>
                </a:solidFill>
                <a:latin typeface="Times New Roman" pitchFamily="18" charset="0"/>
                <a:cs typeface="Times New Roman" pitchFamily="18" charset="0"/>
              </a:rPr>
              <a:t>основним</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подацима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газдинства</a:t>
            </a:r>
            <a:r>
              <a:rPr lang="en-GB" sz="2300" dirty="0">
                <a:solidFill>
                  <a:schemeClr val="accent4">
                    <a:lumMod val="10000"/>
                  </a:schemeClr>
                </a:solidFill>
                <a:latin typeface="Times New Roman" pitchFamily="18" charset="0"/>
                <a:cs typeface="Times New Roman" pitchFamily="18" charset="0"/>
              </a:rPr>
              <a:t>, о </a:t>
            </a:r>
            <a:r>
              <a:rPr lang="en-GB" sz="2300" dirty="0" err="1">
                <a:solidFill>
                  <a:schemeClr val="accent4">
                    <a:lumMod val="10000"/>
                  </a:schemeClr>
                </a:solidFill>
                <a:latin typeface="Times New Roman" pitchFamily="18" charset="0"/>
                <a:cs typeface="Times New Roman" pitchFamily="18" charset="0"/>
              </a:rPr>
              <a:t>залихама</a:t>
            </a:r>
            <a:r>
              <a:rPr lang="en-GB" sz="2300" dirty="0">
                <a:solidFill>
                  <a:schemeClr val="accent4">
                    <a:lumMod val="10000"/>
                  </a:schemeClr>
                </a:solidFill>
                <a:latin typeface="Times New Roman" pitchFamily="18" charset="0"/>
                <a:cs typeface="Times New Roman" pitchFamily="18" charset="0"/>
              </a:rPr>
              <a:t> и </a:t>
            </a:r>
            <a:r>
              <a:rPr lang="en-GB" sz="2300" dirty="0" err="1">
                <a:solidFill>
                  <a:schemeClr val="accent4">
                    <a:lumMod val="10000"/>
                  </a:schemeClr>
                </a:solidFill>
                <a:latin typeface="Times New Roman" pitchFamily="18" charset="0"/>
                <a:cs typeface="Times New Roman" pitchFamily="18" charset="0"/>
              </a:rPr>
              <a:t>обавезама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које</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се</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преносе</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из</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претходне</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године</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Упитници</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су</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састављени</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од</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једног</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броја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формулара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са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упутствима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за</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испуњавање</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одговарајућих</a:t>
            </a:r>
            <a:r>
              <a:rPr lang="en-GB" sz="2300" dirty="0">
                <a:solidFill>
                  <a:schemeClr val="accent4">
                    <a:lumMod val="10000"/>
                  </a:schemeClr>
                </a:solidFill>
                <a:latin typeface="Times New Roman" pitchFamily="18" charset="0"/>
                <a:cs typeface="Times New Roman" pitchFamily="18" charset="0"/>
              </a:rPr>
              <a:t> </a:t>
            </a:r>
            <a:r>
              <a:rPr lang="en-GB" sz="2300" dirty="0" err="1">
                <a:solidFill>
                  <a:schemeClr val="accent4">
                    <a:lumMod val="10000"/>
                  </a:schemeClr>
                </a:solidFill>
                <a:latin typeface="Times New Roman" pitchFamily="18" charset="0"/>
                <a:cs typeface="Times New Roman" pitchFamily="18" charset="0"/>
              </a:rPr>
              <a:t>података</a:t>
            </a:r>
            <a:r>
              <a:rPr lang="en-GB" sz="2300" dirty="0">
                <a:solidFill>
                  <a:schemeClr val="accent4">
                    <a:lumMod val="10000"/>
                  </a:schemeClr>
                </a:solidFill>
                <a:latin typeface="Times New Roman" pitchFamily="18" charset="0"/>
                <a:cs typeface="Times New Roman" pitchFamily="18" charset="0"/>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457200" y="457200"/>
            <a:ext cx="8229600" cy="6096000"/>
          </a:xfrm>
        </p:spPr>
        <p:txBody>
          <a:bodyPr/>
          <a:lstStyle/>
          <a:p>
            <a:pPr algn="just">
              <a:lnSpc>
                <a:spcPct val="90000"/>
              </a:lnSpc>
              <a:buFontTx/>
              <a:buNone/>
            </a:pPr>
            <a:r>
              <a:rPr lang="sr-Cyrl-CS" sz="2000" dirty="0">
                <a:solidFill>
                  <a:schemeClr val="accent4">
                    <a:lumMod val="10000"/>
                  </a:schemeClr>
                </a:solidFill>
                <a:latin typeface="Times New Roman" pitchFamily="18" charset="0"/>
                <a:cs typeface="Times New Roman" pitchFamily="18" charset="0"/>
              </a:rPr>
              <a:t>	</a:t>
            </a:r>
            <a:r>
              <a:rPr lang="en-US" sz="2000" dirty="0">
                <a:solidFill>
                  <a:schemeClr val="accent4">
                    <a:lumMod val="10000"/>
                  </a:schemeClr>
                </a:solidFill>
                <a:latin typeface="Times New Roman" pitchFamily="18" charset="0"/>
                <a:cs typeface="Times New Roman" pitchFamily="18" charset="0"/>
              </a:rPr>
              <a:t>У </a:t>
            </a:r>
            <a:r>
              <a:rPr lang="en-US" sz="2000" dirty="0" err="1">
                <a:solidFill>
                  <a:schemeClr val="accent4">
                    <a:lumMod val="10000"/>
                  </a:schemeClr>
                </a:solidFill>
                <a:latin typeface="Times New Roman" pitchFamily="18" charset="0"/>
                <a:cs typeface="Times New Roman" pitchFamily="18" charset="0"/>
              </a:rPr>
              <a:t>упитнике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још</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уписују</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основни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подаци</a:t>
            </a:r>
            <a:r>
              <a:rPr lang="en-US" sz="2000" dirty="0">
                <a:solidFill>
                  <a:schemeClr val="accent4">
                    <a:lumMod val="10000"/>
                  </a:schemeClr>
                </a:solidFill>
                <a:latin typeface="Times New Roman" pitchFamily="18" charset="0"/>
                <a:cs typeface="Times New Roman" pitchFamily="18" charset="0"/>
              </a:rPr>
              <a:t> о:</a:t>
            </a:r>
            <a:endParaRPr lang="sr-Cyrl-CS" sz="200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smtClean="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сјетвена</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структура</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стока</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земљишта</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са</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ограниченим</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приносима</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радна</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снага</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вишегодишњи</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засади</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пратећи</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објекти</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механизација</a:t>
            </a:r>
            <a:r>
              <a:rPr lang="en-US" sz="2000" b="0" dirty="0">
                <a:solidFill>
                  <a:schemeClr val="accent4">
                    <a:lumMod val="10000"/>
                  </a:schemeClr>
                </a:solidFill>
                <a:latin typeface="Times New Roman" pitchFamily="18" charset="0"/>
                <a:cs typeface="Times New Roman" pitchFamily="18" charset="0"/>
              </a:rPr>
              <a:t> и </a:t>
            </a:r>
            <a:r>
              <a:rPr lang="en-US" sz="2000" b="0" dirty="0" err="1">
                <a:solidFill>
                  <a:schemeClr val="accent4">
                    <a:lumMod val="10000"/>
                  </a:schemeClr>
                </a:solidFill>
                <a:latin typeface="Times New Roman" pitchFamily="18" charset="0"/>
                <a:cs typeface="Times New Roman" pitchFamily="18" charset="0"/>
              </a:rPr>
              <a:t>опрема</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општи</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трошкови</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дугови</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на</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почетку</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обрачунског</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периода</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резерве</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купљеног</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материјала</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употреба</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земљишта</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субвенције</a:t>
            </a:r>
            <a:r>
              <a:rPr lang="en-US" sz="2000" b="0" dirty="0">
                <a:solidFill>
                  <a:schemeClr val="accent4">
                    <a:lumMod val="10000"/>
                  </a:schemeClr>
                </a:solidFill>
                <a:latin typeface="Times New Roman" pitchFamily="18" charset="0"/>
                <a:cs typeface="Times New Roman" pitchFamily="18" charset="0"/>
              </a:rPr>
              <a:t>  и </a:t>
            </a:r>
            <a:r>
              <a:rPr lang="en-US" sz="2000" b="0" dirty="0" err="1">
                <a:solidFill>
                  <a:schemeClr val="accent4">
                    <a:lumMod val="10000"/>
                  </a:schemeClr>
                </a:solidFill>
                <a:latin typeface="Times New Roman" pitchFamily="18" charset="0"/>
                <a:cs typeface="Times New Roman" pitchFamily="18" charset="0"/>
              </a:rPr>
              <a:t>остало</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На</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крају</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календарске</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године</a:t>
            </a:r>
            <a:r>
              <a:rPr lang="en-US" sz="2000" b="0" dirty="0">
                <a:solidFill>
                  <a:schemeClr val="accent4">
                    <a:lumMod val="10000"/>
                  </a:schemeClr>
                </a:solidFill>
                <a:latin typeface="Times New Roman" pitchFamily="18" charset="0"/>
                <a:cs typeface="Times New Roman" pitchFamily="18" charset="0"/>
              </a:rPr>
              <a:t>, у </a:t>
            </a:r>
            <a:r>
              <a:rPr lang="en-US" sz="2000" b="0" dirty="0" err="1">
                <a:solidFill>
                  <a:schemeClr val="accent4">
                    <a:lumMod val="10000"/>
                  </a:schemeClr>
                </a:solidFill>
                <a:latin typeface="Times New Roman" pitchFamily="18" charset="0"/>
                <a:cs typeface="Times New Roman" pitchFamily="18" charset="0"/>
              </a:rPr>
              <a:t>пописне</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листе</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уносе</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се</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измјене</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које</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су</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се</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догодиле</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од</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почетка</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обрачунског</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периода</a:t>
            </a:r>
            <a:r>
              <a:rPr lang="en-US" sz="2000" b="0" dirty="0">
                <a:solidFill>
                  <a:schemeClr val="accent4">
                    <a:lumMod val="10000"/>
                  </a:schemeClr>
                </a:solidFill>
                <a:latin typeface="Times New Roman" pitchFamily="18" charset="0"/>
                <a:cs typeface="Times New Roman" pitchFamily="18" charset="0"/>
              </a:rPr>
              <a:t>. </a:t>
            </a:r>
            <a:endParaRPr lang="sr-Cyrl-CS" sz="2000" b="0" dirty="0">
              <a:solidFill>
                <a:schemeClr val="accent4">
                  <a:lumMod val="10000"/>
                </a:schemeClr>
              </a:solidFill>
              <a:latin typeface="Times New Roman" pitchFamily="18" charset="0"/>
              <a:cs typeface="Times New Roman" pitchFamily="18" charset="0"/>
            </a:endParaRPr>
          </a:p>
          <a:p>
            <a:pPr lvl="1" algn="just">
              <a:lnSpc>
                <a:spcPct val="90000"/>
              </a:lnSpc>
            </a:pPr>
            <a:r>
              <a:rPr lang="en-US" sz="2000" b="0" dirty="0" err="1">
                <a:solidFill>
                  <a:schemeClr val="accent4">
                    <a:lumMod val="10000"/>
                  </a:schemeClr>
                </a:solidFill>
                <a:latin typeface="Times New Roman" pitchFamily="18" charset="0"/>
                <a:cs typeface="Times New Roman" pitchFamily="18" charset="0"/>
              </a:rPr>
              <a:t>Завршни</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попис</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на</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крају</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календарске</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године</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уједно</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представља</a:t>
            </a:r>
            <a:r>
              <a:rPr lang="en-US" sz="2000" b="0" dirty="0">
                <a:solidFill>
                  <a:schemeClr val="accent4">
                    <a:lumMod val="10000"/>
                  </a:schemeClr>
                </a:solidFill>
                <a:latin typeface="Times New Roman" pitchFamily="18" charset="0"/>
                <a:cs typeface="Times New Roman" pitchFamily="18" charset="0"/>
              </a:rPr>
              <a:t> и </a:t>
            </a:r>
            <a:r>
              <a:rPr lang="en-US" sz="2000" b="0" dirty="0" err="1">
                <a:solidFill>
                  <a:schemeClr val="accent4">
                    <a:lumMod val="10000"/>
                  </a:schemeClr>
                </a:solidFill>
                <a:latin typeface="Times New Roman" pitchFamily="18" charset="0"/>
                <a:cs typeface="Times New Roman" pitchFamily="18" charset="0"/>
              </a:rPr>
              <a:t>почетни</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попис</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за</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наредну</a:t>
            </a:r>
            <a:r>
              <a:rPr lang="en-US" sz="2000" b="0" dirty="0">
                <a:solidFill>
                  <a:schemeClr val="accent4">
                    <a:lumMod val="10000"/>
                  </a:schemeClr>
                </a:solidFill>
                <a:latin typeface="Times New Roman" pitchFamily="18" charset="0"/>
                <a:cs typeface="Times New Roman" pitchFamily="18" charset="0"/>
              </a:rPr>
              <a:t> </a:t>
            </a:r>
            <a:r>
              <a:rPr lang="en-US" sz="2000" b="0" dirty="0" err="1">
                <a:solidFill>
                  <a:schemeClr val="accent4">
                    <a:lumMod val="10000"/>
                  </a:schemeClr>
                </a:solidFill>
                <a:latin typeface="Times New Roman" pitchFamily="18" charset="0"/>
                <a:cs typeface="Times New Roman" pitchFamily="18" charset="0"/>
              </a:rPr>
              <a:t>годину</a:t>
            </a:r>
            <a:r>
              <a:rPr lang="en-US" sz="2000" b="0" dirty="0">
                <a:solidFill>
                  <a:schemeClr val="accent4">
                    <a:lumMod val="10000"/>
                  </a:schemeClr>
                </a:solidFill>
                <a:latin typeface="Times New Roman" pitchFamily="18" charset="0"/>
                <a:cs typeface="Times New Roman" pitchFamily="18" charset="0"/>
              </a:rPr>
              <a:t>.</a:t>
            </a:r>
            <a:endParaRPr lang="en-GB" sz="2000" b="0" dirty="0">
              <a:solidFill>
                <a:schemeClr val="accent4">
                  <a:lumMod val="10000"/>
                </a:schemeClr>
              </a:solidFill>
              <a:latin typeface="Times New Roman" pitchFamily="18" charset="0"/>
              <a:cs typeface="Times New Roman" pitchFamily="18" charset="0"/>
            </a:endParaRPr>
          </a:p>
        </p:txBody>
      </p:sp>
      <p:pic>
        <p:nvPicPr>
          <p:cNvPr id="87042" name="Picture 2" descr="http://www.oocities.org/viverolafuente/left.h1.gif"/>
          <p:cNvPicPr>
            <a:picLocks noChangeAspect="1" noChangeArrowheads="1"/>
          </p:cNvPicPr>
          <p:nvPr/>
        </p:nvPicPr>
        <p:blipFill>
          <a:blip r:embed="rId2"/>
          <a:srcRect/>
          <a:stretch>
            <a:fillRect/>
          </a:stretch>
        </p:blipFill>
        <p:spPr bwMode="auto">
          <a:xfrm>
            <a:off x="6072198" y="1214422"/>
            <a:ext cx="2382146" cy="285752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6018" name="Picture 2" descr="http://www.centives.net/S/wp-content/uploads/2012/06/060912_0416_AmericasAgr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Rektangel 9"/>
          <p:cNvSpPr/>
          <p:nvPr/>
        </p:nvSpPr>
        <p:spPr>
          <a:xfrm>
            <a:off x="785786" y="500042"/>
            <a:ext cx="7500990" cy="5786478"/>
          </a:xfrm>
          <a:prstGeom prst="rect">
            <a:avLst/>
          </a:prstGeom>
          <a:gradFill>
            <a:gsLst>
              <a:gs pos="0">
                <a:schemeClr val="accent1">
                  <a:tint val="100000"/>
                  <a:shade val="100000"/>
                  <a:satMod val="130000"/>
                  <a:alpha val="85000"/>
                </a:schemeClr>
              </a:gs>
              <a:gs pos="100000">
                <a:schemeClr val="accent1">
                  <a:tint val="50000"/>
                  <a:shade val="100000"/>
                  <a:satMod val="350000"/>
                  <a:alpha val="71000"/>
                </a:schemeClr>
              </a:gs>
            </a:gsLst>
          </a:gradFill>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sz="3200" b="1" dirty="0">
              <a:solidFill>
                <a:schemeClr val="accent4">
                  <a:lumMod val="1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8" name="Rectangle 3"/>
          <p:cNvSpPr txBox="1">
            <a:spLocks noChangeArrowheads="1"/>
          </p:cNvSpPr>
          <p:nvPr/>
        </p:nvSpPr>
        <p:spPr bwMode="auto">
          <a:xfrm>
            <a:off x="571472" y="571480"/>
            <a:ext cx="7500990" cy="559593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609600" marR="0" lvl="0" indent="-609600" algn="just" defTabSz="914400" rtl="0" eaLnBrk="1" fontAlgn="base" latinLnBrk="0" hangingPunct="1">
              <a:lnSpc>
                <a:spcPct val="100000"/>
              </a:lnSpc>
              <a:spcBef>
                <a:spcPct val="20000"/>
              </a:spcBef>
              <a:spcAft>
                <a:spcPct val="0"/>
              </a:spcAft>
              <a:buClrTx/>
              <a:buSzTx/>
              <a:buFontTx/>
              <a:buNone/>
              <a:tabLst/>
              <a:defRPr/>
            </a:pPr>
            <a:r>
              <a:rPr kumimoji="0" lang="sr-Cyrl-CS" sz="23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mn-cs"/>
              </a:rPr>
              <a:t>	</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mn-cs"/>
              </a:rPr>
              <a:t>FADN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mn-cs"/>
              </a:rPr>
              <a:t>пружа</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mn-cs"/>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mn-cs"/>
              </a:rPr>
              <a:t>могућност</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mn-cs"/>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mn-cs"/>
              </a:rPr>
              <a:t>израчунавања</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mn-cs"/>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mn-cs"/>
              </a:rPr>
              <a:t>одређених</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mn-cs"/>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mn-cs"/>
              </a:rPr>
              <a:t>економских</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mn-cs"/>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mn-cs"/>
              </a:rPr>
              <a:t>показатеља</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mn-cs"/>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mn-cs"/>
              </a:rPr>
              <a:t>на</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mn-cs"/>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mn-cs"/>
              </a:rPr>
              <a:t>примјер</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mn-cs"/>
              </a:rPr>
              <a:t>: </a:t>
            </a:r>
            <a:endParaRPr kumimoji="0" lang="sr-Cyrl-CS" sz="23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mn-cs"/>
            </a:endParaRPr>
          </a:p>
          <a:p>
            <a:pPr marL="1371600" marR="0" lvl="2" indent="-457200" algn="just" defTabSz="914400" rtl="0" eaLnBrk="1" fontAlgn="base" latinLnBrk="0" hangingPunct="1">
              <a:lnSpc>
                <a:spcPct val="100000"/>
              </a:lnSpc>
              <a:spcBef>
                <a:spcPct val="20000"/>
              </a:spcBef>
              <a:spcAft>
                <a:spcPct val="0"/>
              </a:spcAft>
              <a:buClrTx/>
              <a:buSzTx/>
              <a:buFontTx/>
              <a:buAutoNum type="arabicPeriod"/>
              <a:tabLst/>
              <a:defRPr/>
            </a:pP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укупан</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приход</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endParaRPr kumimoji="0" lang="sr-Cyrl-CS" sz="2300" b="0" i="0" u="none" strike="noStrike" kern="0" cap="none" spc="0" normalizeH="0" baseline="0" noProof="0" dirty="0" smtClean="0">
              <a:ln>
                <a:noFill/>
              </a:ln>
              <a:solidFill>
                <a:schemeClr val="accent4">
                  <a:lumMod val="10000"/>
                </a:schemeClr>
              </a:solidFill>
              <a:effectLst/>
              <a:uLnTx/>
              <a:uFillTx/>
              <a:latin typeface="Times New Roman" pitchFamily="18" charset="0"/>
            </a:endParaRPr>
          </a:p>
          <a:p>
            <a:pPr marL="1371600" marR="0" lvl="2" indent="-457200" algn="just" defTabSz="914400" rtl="0" eaLnBrk="1" fontAlgn="base" latinLnBrk="0" hangingPunct="1">
              <a:lnSpc>
                <a:spcPct val="100000"/>
              </a:lnSpc>
              <a:spcBef>
                <a:spcPct val="20000"/>
              </a:spcBef>
              <a:spcAft>
                <a:spcPct val="0"/>
              </a:spcAft>
              <a:buClrTx/>
              <a:buSzTx/>
              <a:buFontTx/>
              <a:buAutoNum type="arabicPeriod"/>
              <a:tabLst/>
              <a:defRPr/>
            </a:pP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укупне</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варијабилне</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трошкове</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endParaRPr kumimoji="0" lang="sr-Cyrl-CS" sz="2300" b="0" i="0" u="none" strike="noStrike" kern="0" cap="none" spc="0" normalizeH="0" baseline="0" noProof="0" dirty="0" smtClean="0">
              <a:ln>
                <a:noFill/>
              </a:ln>
              <a:solidFill>
                <a:schemeClr val="accent4">
                  <a:lumMod val="10000"/>
                </a:schemeClr>
              </a:solidFill>
              <a:effectLst/>
              <a:uLnTx/>
              <a:uFillTx/>
              <a:latin typeface="Times New Roman" pitchFamily="18" charset="0"/>
            </a:endParaRPr>
          </a:p>
          <a:p>
            <a:pPr marL="1371600" marR="0" lvl="2" indent="-457200" algn="just" defTabSz="914400" rtl="0" eaLnBrk="1" fontAlgn="base" latinLnBrk="0" hangingPunct="1">
              <a:lnSpc>
                <a:spcPct val="100000"/>
              </a:lnSpc>
              <a:spcBef>
                <a:spcPct val="20000"/>
              </a:spcBef>
              <a:spcAft>
                <a:spcPct val="0"/>
              </a:spcAft>
              <a:buClrTx/>
              <a:buSzTx/>
              <a:buFontTx/>
              <a:buAutoNum type="arabicPeriod"/>
              <a:tabLst/>
              <a:defRPr/>
            </a:pP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амортизацију</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endParaRPr kumimoji="0" lang="sr-Cyrl-CS" sz="2300" b="0" i="0" u="none" strike="noStrike" kern="0" cap="none" spc="0" normalizeH="0" baseline="0" noProof="0" dirty="0" smtClean="0">
              <a:ln>
                <a:noFill/>
              </a:ln>
              <a:solidFill>
                <a:schemeClr val="accent4">
                  <a:lumMod val="10000"/>
                </a:schemeClr>
              </a:solidFill>
              <a:effectLst/>
              <a:uLnTx/>
              <a:uFillTx/>
              <a:latin typeface="Times New Roman" pitchFamily="18" charset="0"/>
            </a:endParaRPr>
          </a:p>
          <a:p>
            <a:pPr marL="1371600" marR="0" lvl="2" indent="-457200" algn="just" defTabSz="914400" rtl="0" eaLnBrk="1" fontAlgn="base" latinLnBrk="0" hangingPunct="1">
              <a:lnSpc>
                <a:spcPct val="100000"/>
              </a:lnSpc>
              <a:spcBef>
                <a:spcPct val="20000"/>
              </a:spcBef>
              <a:spcAft>
                <a:spcPct val="0"/>
              </a:spcAft>
              <a:buClrTx/>
              <a:buSzTx/>
              <a:buFontTx/>
              <a:buAutoNum type="arabicPeriod"/>
              <a:tabLst/>
              <a:defRPr/>
            </a:pP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бруто</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и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нето</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додату</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вредност</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endParaRPr kumimoji="0" lang="sr-Cyrl-CS" sz="2300" b="0" i="0" u="none" strike="noStrike" kern="0" cap="none" spc="0" normalizeH="0" baseline="0" noProof="0" dirty="0" smtClean="0">
              <a:ln>
                <a:noFill/>
              </a:ln>
              <a:solidFill>
                <a:schemeClr val="accent4">
                  <a:lumMod val="10000"/>
                </a:schemeClr>
              </a:solidFill>
              <a:effectLst/>
              <a:uLnTx/>
              <a:uFillTx/>
              <a:latin typeface="Times New Roman" pitchFamily="18" charset="0"/>
            </a:endParaRPr>
          </a:p>
          <a:p>
            <a:pPr marL="1371600" marR="0" lvl="2" indent="-457200" algn="just" defTabSz="914400" rtl="0" eaLnBrk="1" fontAlgn="base" latinLnBrk="0" hangingPunct="1">
              <a:lnSpc>
                <a:spcPct val="100000"/>
              </a:lnSpc>
              <a:spcBef>
                <a:spcPct val="20000"/>
              </a:spcBef>
              <a:spcAft>
                <a:spcPct val="0"/>
              </a:spcAft>
              <a:buClrTx/>
              <a:buSzTx/>
              <a:buFontTx/>
              <a:buAutoNum type="arabicPeriod"/>
              <a:tabLst/>
              <a:defRPr/>
            </a:pP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доходак</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endParaRPr kumimoji="0" lang="sr-Cyrl-CS" sz="2300" b="0" i="0" u="none" strike="noStrike" kern="0" cap="none" spc="0" normalizeH="0" baseline="0" noProof="0" dirty="0" smtClean="0">
              <a:ln>
                <a:noFill/>
              </a:ln>
              <a:solidFill>
                <a:schemeClr val="accent4">
                  <a:lumMod val="10000"/>
                </a:schemeClr>
              </a:solidFill>
              <a:effectLst/>
              <a:uLnTx/>
              <a:uFillTx/>
              <a:latin typeface="Times New Roman" pitchFamily="18" charset="0"/>
            </a:endParaRPr>
          </a:p>
          <a:p>
            <a:pPr marL="1371600" marR="0" lvl="2" indent="-457200" algn="just" defTabSz="914400" rtl="0" eaLnBrk="1" fontAlgn="base" latinLnBrk="0" hangingPunct="1">
              <a:lnSpc>
                <a:spcPct val="100000"/>
              </a:lnSpc>
              <a:spcBef>
                <a:spcPct val="20000"/>
              </a:spcBef>
              <a:spcAft>
                <a:spcPct val="0"/>
              </a:spcAft>
              <a:buClrTx/>
              <a:buSzTx/>
              <a:buFontTx/>
              <a:buAutoNum type="arabicPeriod"/>
              <a:tabLst/>
              <a:defRPr/>
            </a:pP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основна</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средства</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endParaRPr kumimoji="0" lang="sr-Cyrl-CS" sz="2300" b="0" i="0" u="none" strike="noStrike" kern="0" cap="none" spc="0" normalizeH="0" baseline="0" noProof="0" dirty="0" smtClean="0">
              <a:ln>
                <a:noFill/>
              </a:ln>
              <a:solidFill>
                <a:schemeClr val="accent4">
                  <a:lumMod val="10000"/>
                </a:schemeClr>
              </a:solidFill>
              <a:effectLst/>
              <a:uLnTx/>
              <a:uFillTx/>
              <a:latin typeface="Times New Roman" pitchFamily="18" charset="0"/>
            </a:endParaRPr>
          </a:p>
          <a:p>
            <a:pPr marL="1371600" marR="0" lvl="2" indent="-457200" algn="just" defTabSz="914400" rtl="0" eaLnBrk="1" fontAlgn="base" latinLnBrk="0" hangingPunct="1">
              <a:lnSpc>
                <a:spcPct val="100000"/>
              </a:lnSpc>
              <a:spcBef>
                <a:spcPct val="20000"/>
              </a:spcBef>
              <a:spcAft>
                <a:spcPct val="0"/>
              </a:spcAft>
              <a:buClrTx/>
              <a:buSzTx/>
              <a:buFontTx/>
              <a:buAutoNum type="arabicPeriod"/>
              <a:tabLst/>
              <a:defRPr/>
            </a:pP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промену</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вредности</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властитог</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капитала</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endParaRPr kumimoji="0" lang="sr-Cyrl-CS" sz="2300" b="0" i="0" u="none" strike="noStrike" kern="0" cap="none" spc="0" normalizeH="0" baseline="0" noProof="0" dirty="0" smtClean="0">
              <a:ln>
                <a:noFill/>
              </a:ln>
              <a:solidFill>
                <a:schemeClr val="accent4">
                  <a:lumMod val="10000"/>
                </a:schemeClr>
              </a:solidFill>
              <a:effectLst/>
              <a:uLnTx/>
              <a:uFillTx/>
              <a:latin typeface="Times New Roman" pitchFamily="18" charset="0"/>
            </a:endParaRPr>
          </a:p>
          <a:p>
            <a:pPr marL="1371600" marR="0" lvl="2" indent="-457200" algn="just" defTabSz="914400" rtl="0" eaLnBrk="1" fontAlgn="base" latinLnBrk="0" hangingPunct="1">
              <a:lnSpc>
                <a:spcPct val="100000"/>
              </a:lnSpc>
              <a:spcBef>
                <a:spcPct val="20000"/>
              </a:spcBef>
              <a:spcAft>
                <a:spcPct val="0"/>
              </a:spcAft>
              <a:buClrTx/>
              <a:buSzTx/>
              <a:buFontTx/>
              <a:buAutoNum type="arabicPeriod"/>
              <a:tabLst/>
              <a:defRPr/>
            </a:pP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бруто</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и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нето</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инвестиције</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endParaRPr kumimoji="0" lang="sr-Cyrl-CS" sz="2300" b="0" i="0" u="none" strike="noStrike" kern="0" cap="none" spc="0" normalizeH="0" baseline="0" noProof="0" dirty="0" smtClean="0">
              <a:ln>
                <a:noFill/>
              </a:ln>
              <a:solidFill>
                <a:schemeClr val="accent4">
                  <a:lumMod val="10000"/>
                </a:schemeClr>
              </a:solidFill>
              <a:effectLst/>
              <a:uLnTx/>
              <a:uFillTx/>
              <a:latin typeface="Times New Roman" pitchFamily="18" charset="0"/>
            </a:endParaRPr>
          </a:p>
          <a:p>
            <a:pPr marL="1371600" marR="0" lvl="2" indent="-457200" algn="just" defTabSz="914400" rtl="0" eaLnBrk="1" fontAlgn="base" latinLnBrk="0" hangingPunct="1">
              <a:lnSpc>
                <a:spcPct val="100000"/>
              </a:lnSpc>
              <a:spcBef>
                <a:spcPct val="20000"/>
              </a:spcBef>
              <a:spcAft>
                <a:spcPct val="0"/>
              </a:spcAft>
              <a:buClrTx/>
              <a:buSzTx/>
              <a:buFontTx/>
              <a:buAutoNum type="arabicPeriod"/>
              <a:tabLst/>
              <a:defRPr/>
            </a:pP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новчани</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ток</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и </a:t>
            </a:r>
            <a:endParaRPr kumimoji="0" lang="sr-Cyrl-CS" sz="2300" b="0" i="0" u="none" strike="noStrike" kern="0" cap="none" spc="0" normalizeH="0" baseline="0" noProof="0" dirty="0" smtClean="0">
              <a:ln>
                <a:noFill/>
              </a:ln>
              <a:solidFill>
                <a:schemeClr val="accent4">
                  <a:lumMod val="10000"/>
                </a:schemeClr>
              </a:solidFill>
              <a:effectLst/>
              <a:uLnTx/>
              <a:uFillTx/>
              <a:latin typeface="Times New Roman" pitchFamily="18" charset="0"/>
            </a:endParaRPr>
          </a:p>
          <a:p>
            <a:pPr marL="1371600" marR="0" lvl="2" indent="-457200" algn="just" defTabSz="914400" rtl="0" eaLnBrk="1" fontAlgn="base" latinLnBrk="0" hangingPunct="1">
              <a:lnSpc>
                <a:spcPct val="100000"/>
              </a:lnSpc>
              <a:spcBef>
                <a:spcPct val="20000"/>
              </a:spcBef>
              <a:spcAft>
                <a:spcPct val="0"/>
              </a:spcAft>
              <a:buClrTx/>
              <a:buSzTx/>
              <a:buFontTx/>
              <a:buAutoNum type="arabicPeriod"/>
              <a:tabLst/>
              <a:defRPr/>
            </a:pP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маржу</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 </a:t>
            </a:r>
            <a:r>
              <a:rPr kumimoji="0" lang="en-US" sz="2300" b="0" i="0" u="none" strike="noStrike" kern="0" cap="none" spc="0" normalizeH="0" baseline="0" noProof="0" dirty="0" err="1" smtClean="0">
                <a:ln>
                  <a:noFill/>
                </a:ln>
                <a:solidFill>
                  <a:schemeClr val="accent4">
                    <a:lumMod val="10000"/>
                  </a:schemeClr>
                </a:solidFill>
                <a:effectLst/>
                <a:uLnTx/>
                <a:uFillTx/>
                <a:latin typeface="Times New Roman" pitchFamily="18" charset="0"/>
              </a:rPr>
              <a:t>покрића</a:t>
            </a:r>
            <a:r>
              <a:rPr kumimoji="0" lang="en-US" sz="2300" b="0" i="0" u="none" strike="noStrike" kern="0" cap="none" spc="0" normalizeH="0" baseline="0" noProof="0" dirty="0" smtClean="0">
                <a:ln>
                  <a:noFill/>
                </a:ln>
                <a:solidFill>
                  <a:schemeClr val="accent4">
                    <a:lumMod val="10000"/>
                  </a:schemeClr>
                </a:solidFill>
                <a:effectLst/>
                <a:uLnTx/>
                <a:uFillTx/>
                <a:latin typeface="Times New Roman" pitchFamily="18" charset="0"/>
              </a:rPr>
              <a:t>.</a:t>
            </a:r>
            <a:endParaRPr kumimoji="0" lang="en-GB" sz="2300" b="0" i="0" u="none" strike="noStrike" kern="0" cap="none" spc="0" normalizeH="0" baseline="0" noProof="0" dirty="0" smtClean="0">
              <a:ln>
                <a:noFill/>
              </a:ln>
              <a:solidFill>
                <a:schemeClr val="accent4">
                  <a:lumMod val="10000"/>
                </a:schemeClr>
              </a:solidFill>
              <a:effectLst/>
              <a:uLnTx/>
              <a:uFillTx/>
              <a:latin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428728" y="3286124"/>
            <a:ext cx="6553200" cy="649288"/>
          </a:xfrm>
        </p:spPr>
        <p:txBody>
          <a:bodyPr/>
          <a:lstStyle/>
          <a:p>
            <a:pPr algn="ctr"/>
            <a:r>
              <a:rPr lang="sr-Cyrl-CS" sz="6000" dirty="0">
                <a:solidFill>
                  <a:schemeClr val="accent4">
                    <a:lumMod val="10000"/>
                  </a:schemeClr>
                </a:solidFill>
                <a:latin typeface="Times New Roman" pitchFamily="18" charset="0"/>
              </a:rPr>
              <a:t>ПОЉОПРИВРЕДА У СИСТЕМУ ПДВ-а</a:t>
            </a:r>
            <a:endParaRPr lang="en-GB" sz="6000" dirty="0">
              <a:solidFill>
                <a:schemeClr val="accent4">
                  <a:lumMod val="10000"/>
                </a:schemeClr>
              </a:solidFill>
              <a:latin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357158" y="2286000"/>
            <a:ext cx="8229600" cy="4143396"/>
          </a:xfrm>
        </p:spPr>
        <p:txBody>
          <a:bodyPr/>
          <a:lstStyle/>
          <a:p>
            <a:pPr algn="just">
              <a:buFontTx/>
              <a:buNone/>
            </a:pPr>
            <a:r>
              <a:rPr lang="ru-RU" sz="2300" dirty="0" smtClean="0">
                <a:solidFill>
                  <a:schemeClr val="accent4">
                    <a:lumMod val="10000"/>
                  </a:schemeClr>
                </a:solidFill>
                <a:latin typeface="Times New Roman" pitchFamily="18" charset="0"/>
                <a:cs typeface="Times New Roman" pitchFamily="18" charset="0"/>
              </a:rPr>
              <a:t>	Пољопривреда је привредна грана, од које, </a:t>
            </a:r>
            <a:r>
              <a:rPr lang="ru-RU" sz="2300" dirty="0">
                <a:solidFill>
                  <a:schemeClr val="accent4">
                    <a:lumMod val="10000"/>
                  </a:schemeClr>
                </a:solidFill>
                <a:latin typeface="Times New Roman" pitchFamily="18" charset="0"/>
                <a:cs typeface="Times New Roman" pitchFamily="18" charset="0"/>
              </a:rPr>
              <a:t>директно или индиректно, зависи биолошки опстанак становништва. У случају многих земаља, као што је и у БиХ, пољопривреда представља и привредну грану у којој је радно ангажован највећи дио становништва. </a:t>
            </a:r>
          </a:p>
          <a:p>
            <a:pPr algn="just">
              <a:buFontTx/>
              <a:buNone/>
            </a:pPr>
            <a:endParaRPr lang="ru-RU" sz="2300" dirty="0">
              <a:solidFill>
                <a:schemeClr val="accent4">
                  <a:lumMod val="10000"/>
                </a:schemeClr>
              </a:solidFill>
              <a:latin typeface="Times New Roman" pitchFamily="18" charset="0"/>
              <a:cs typeface="Times New Roman" pitchFamily="18" charset="0"/>
            </a:endParaRPr>
          </a:p>
          <a:p>
            <a:pPr algn="just">
              <a:buFontTx/>
              <a:buNone/>
            </a:pPr>
            <a:r>
              <a:rPr lang="ru-RU" sz="2300" dirty="0">
                <a:solidFill>
                  <a:schemeClr val="accent4">
                    <a:lumMod val="10000"/>
                  </a:schemeClr>
                </a:solidFill>
                <a:latin typeface="Times New Roman" pitchFamily="18" charset="0"/>
                <a:cs typeface="Times New Roman" pitchFamily="18" charset="0"/>
              </a:rPr>
              <a:t>	Систем ПДВ-а у односу на систем пореза на промет доноси значајне промјене у начину опорезивања цјелокупне пољопривредне производње, почев од набавке пољопривредне опреме и репроматеријала, па све до продаје пољопривредних производа.</a:t>
            </a:r>
            <a:endParaRPr lang="en-GB" sz="2300" dirty="0">
              <a:solidFill>
                <a:schemeClr val="accent4">
                  <a:lumMod val="10000"/>
                </a:schemeClr>
              </a:solidFill>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428596" y="285728"/>
            <a:ext cx="8229600" cy="6096000"/>
          </a:xfrm>
        </p:spPr>
        <p:txBody>
          <a:bodyPr/>
          <a:lstStyle/>
          <a:p>
            <a:pPr marL="609600" indent="-609600" algn="just">
              <a:lnSpc>
                <a:spcPct val="80000"/>
              </a:lnSpc>
              <a:buFontTx/>
              <a:buNone/>
            </a:pPr>
            <a:r>
              <a:rPr lang="ru-RU" sz="2800" i="1" dirty="0">
                <a:solidFill>
                  <a:schemeClr val="accent4">
                    <a:lumMod val="10000"/>
                  </a:schemeClr>
                </a:solidFill>
              </a:rPr>
              <a:t>	</a:t>
            </a:r>
            <a:r>
              <a:rPr lang="ru-RU" sz="2400" i="1" dirty="0">
                <a:solidFill>
                  <a:schemeClr val="accent4">
                    <a:lumMod val="10000"/>
                  </a:schemeClr>
                </a:solidFill>
                <a:latin typeface="Times New Roman" pitchFamily="18" charset="0"/>
              </a:rPr>
              <a:t>Регистрација пољопривредних предузећа у систему ПДВ-а:</a:t>
            </a:r>
            <a:endParaRPr lang="en-US" sz="2400" dirty="0">
              <a:solidFill>
                <a:schemeClr val="accent4">
                  <a:lumMod val="10000"/>
                </a:schemeClr>
              </a:solidFill>
              <a:latin typeface="Times New Roman" pitchFamily="18" charset="0"/>
            </a:endParaRPr>
          </a:p>
          <a:p>
            <a:pPr marL="609600" indent="-609600" algn="just">
              <a:lnSpc>
                <a:spcPct val="80000"/>
              </a:lnSpc>
              <a:buFontTx/>
              <a:buNone/>
            </a:pPr>
            <a:r>
              <a:rPr lang="sr-Cyrl-CS" sz="2400" dirty="0">
                <a:solidFill>
                  <a:schemeClr val="accent4">
                    <a:lumMod val="10000"/>
                  </a:schemeClr>
                </a:solidFill>
                <a:latin typeface="Times New Roman" pitchFamily="18" charset="0"/>
              </a:rPr>
              <a:t>	</a:t>
            </a:r>
            <a:r>
              <a:rPr lang="en-US" sz="2400" dirty="0" err="1">
                <a:solidFill>
                  <a:schemeClr val="accent4">
                    <a:lumMod val="10000"/>
                  </a:schemeClr>
                </a:solidFill>
                <a:latin typeface="Times New Roman" pitchFamily="18" charset="0"/>
              </a:rPr>
              <a:t>Обвезници</a:t>
            </a:r>
            <a:r>
              <a:rPr lang="en-US" sz="2400" dirty="0">
                <a:solidFill>
                  <a:schemeClr val="accent4">
                    <a:lumMod val="10000"/>
                  </a:schemeClr>
                </a:solidFill>
                <a:latin typeface="Times New Roman" pitchFamily="18" charset="0"/>
              </a:rPr>
              <a:t> </a:t>
            </a:r>
            <a:r>
              <a:rPr lang="en-US" sz="2400" dirty="0" err="1">
                <a:solidFill>
                  <a:schemeClr val="accent4">
                    <a:lumMod val="10000"/>
                  </a:schemeClr>
                </a:solidFill>
                <a:latin typeface="Times New Roman" pitchFamily="18" charset="0"/>
              </a:rPr>
              <a:t>регистрације</a:t>
            </a:r>
            <a:r>
              <a:rPr lang="en-US" sz="2400" dirty="0">
                <a:solidFill>
                  <a:schemeClr val="accent4">
                    <a:lumMod val="10000"/>
                  </a:schemeClr>
                </a:solidFill>
                <a:latin typeface="Times New Roman" pitchFamily="18" charset="0"/>
              </a:rPr>
              <a:t>:</a:t>
            </a:r>
          </a:p>
          <a:p>
            <a:pPr marL="1371600" lvl="2" indent="-457200" algn="just">
              <a:lnSpc>
                <a:spcPct val="80000"/>
              </a:lnSpc>
            </a:pPr>
            <a:r>
              <a:rPr lang="en-US" dirty="0" err="1">
                <a:solidFill>
                  <a:schemeClr val="accent4">
                    <a:lumMod val="10000"/>
                  </a:schemeClr>
                </a:solidFill>
                <a:latin typeface="Times New Roman" pitchFamily="18" charset="0"/>
              </a:rPr>
              <a:t>обавезна</a:t>
            </a:r>
            <a:endParaRPr lang="en-US" dirty="0">
              <a:solidFill>
                <a:schemeClr val="accent4">
                  <a:lumMod val="10000"/>
                </a:schemeClr>
              </a:solidFill>
              <a:latin typeface="Times New Roman" pitchFamily="18" charset="0"/>
            </a:endParaRPr>
          </a:p>
          <a:p>
            <a:pPr marL="609600" indent="-609600" algn="just">
              <a:lnSpc>
                <a:spcPct val="80000"/>
              </a:lnSpc>
              <a:buFontTx/>
              <a:buNone/>
            </a:pPr>
            <a:r>
              <a:rPr lang="sr-Cyrl-CS" sz="2400" dirty="0">
                <a:solidFill>
                  <a:schemeClr val="accent4">
                    <a:lumMod val="10000"/>
                  </a:schemeClr>
                </a:solidFill>
                <a:latin typeface="Times New Roman" pitchFamily="18" charset="0"/>
              </a:rPr>
              <a:t>	</a:t>
            </a:r>
            <a:r>
              <a:rPr lang="en-US" sz="2400" dirty="0" err="1">
                <a:solidFill>
                  <a:schemeClr val="accent4">
                    <a:lumMod val="10000"/>
                  </a:schemeClr>
                </a:solidFill>
                <a:latin typeface="Times New Roman" pitchFamily="18" charset="0"/>
              </a:rPr>
              <a:t>Промет</a:t>
            </a:r>
            <a:r>
              <a:rPr lang="en-US" sz="2400" dirty="0">
                <a:solidFill>
                  <a:schemeClr val="accent4">
                    <a:lumMod val="10000"/>
                  </a:schemeClr>
                </a:solidFill>
                <a:latin typeface="Times New Roman" pitchFamily="18" charset="0"/>
              </a:rPr>
              <a:t> &gt; </a:t>
            </a:r>
            <a:r>
              <a:rPr lang="en-US" sz="2400" dirty="0" err="1">
                <a:solidFill>
                  <a:schemeClr val="accent4">
                    <a:lumMod val="10000"/>
                  </a:schemeClr>
                </a:solidFill>
                <a:latin typeface="Times New Roman" pitchFamily="18" charset="0"/>
              </a:rPr>
              <a:t>од</a:t>
            </a:r>
            <a:r>
              <a:rPr lang="en-US" sz="2400" dirty="0">
                <a:solidFill>
                  <a:schemeClr val="accent4">
                    <a:lumMod val="10000"/>
                  </a:schemeClr>
                </a:solidFill>
                <a:latin typeface="Times New Roman" pitchFamily="18" charset="0"/>
              </a:rPr>
              <a:t> 50.000КМ,</a:t>
            </a:r>
          </a:p>
          <a:p>
            <a:pPr marL="1371600" lvl="2" indent="-457200" algn="just">
              <a:lnSpc>
                <a:spcPct val="80000"/>
              </a:lnSpc>
            </a:pPr>
            <a:r>
              <a:rPr lang="en-US" dirty="0" err="1">
                <a:solidFill>
                  <a:schemeClr val="accent4">
                    <a:lumMod val="10000"/>
                  </a:schemeClr>
                </a:solidFill>
                <a:latin typeface="Times New Roman" pitchFamily="18" charset="0"/>
              </a:rPr>
              <a:t>По</a:t>
            </a:r>
            <a:r>
              <a:rPr lang="en-US" dirty="0">
                <a:solidFill>
                  <a:schemeClr val="accent4">
                    <a:lumMod val="10000"/>
                  </a:schemeClr>
                </a:solidFill>
                <a:latin typeface="Times New Roman" pitchFamily="18" charset="0"/>
              </a:rPr>
              <a:t> </a:t>
            </a:r>
            <a:r>
              <a:rPr lang="en-US" dirty="0" err="1">
                <a:solidFill>
                  <a:schemeClr val="accent4">
                    <a:lumMod val="10000"/>
                  </a:schemeClr>
                </a:solidFill>
                <a:latin typeface="Times New Roman" pitchFamily="18" charset="0"/>
              </a:rPr>
              <a:t>службеној</a:t>
            </a:r>
            <a:r>
              <a:rPr lang="en-US" dirty="0">
                <a:solidFill>
                  <a:schemeClr val="accent4">
                    <a:lumMod val="10000"/>
                  </a:schemeClr>
                </a:solidFill>
                <a:latin typeface="Times New Roman" pitchFamily="18" charset="0"/>
              </a:rPr>
              <a:t> </a:t>
            </a:r>
            <a:r>
              <a:rPr lang="en-US" dirty="0" err="1">
                <a:solidFill>
                  <a:schemeClr val="accent4">
                    <a:lumMod val="10000"/>
                  </a:schemeClr>
                </a:solidFill>
                <a:latin typeface="Times New Roman" pitchFamily="18" charset="0"/>
              </a:rPr>
              <a:t>дужности</a:t>
            </a:r>
            <a:endParaRPr lang="en-US" dirty="0">
              <a:solidFill>
                <a:schemeClr val="accent4">
                  <a:lumMod val="10000"/>
                </a:schemeClr>
              </a:solidFill>
              <a:latin typeface="Times New Roman" pitchFamily="18" charset="0"/>
            </a:endParaRPr>
          </a:p>
          <a:p>
            <a:pPr marL="609600" indent="-609600" algn="just">
              <a:lnSpc>
                <a:spcPct val="80000"/>
              </a:lnSpc>
              <a:buFontTx/>
              <a:buNone/>
            </a:pPr>
            <a:r>
              <a:rPr lang="sr-Cyrl-CS" sz="2400" dirty="0">
                <a:solidFill>
                  <a:schemeClr val="accent4">
                    <a:lumMod val="10000"/>
                  </a:schemeClr>
                </a:solidFill>
                <a:latin typeface="Times New Roman" pitchFamily="18" charset="0"/>
              </a:rPr>
              <a:t>	</a:t>
            </a:r>
            <a:r>
              <a:rPr lang="en-US" sz="2400" dirty="0" err="1">
                <a:solidFill>
                  <a:schemeClr val="accent4">
                    <a:lumMod val="10000"/>
                  </a:schemeClr>
                </a:solidFill>
                <a:latin typeface="Times New Roman" pitchFamily="18" charset="0"/>
              </a:rPr>
              <a:t>Катастарски</a:t>
            </a:r>
            <a:r>
              <a:rPr lang="en-US" sz="2400" dirty="0">
                <a:solidFill>
                  <a:schemeClr val="accent4">
                    <a:lumMod val="10000"/>
                  </a:schemeClr>
                </a:solidFill>
                <a:latin typeface="Times New Roman" pitchFamily="18" charset="0"/>
              </a:rPr>
              <a:t> </a:t>
            </a:r>
            <a:r>
              <a:rPr lang="en-US" sz="2400" dirty="0" err="1">
                <a:solidFill>
                  <a:schemeClr val="accent4">
                    <a:lumMod val="10000"/>
                  </a:schemeClr>
                </a:solidFill>
                <a:latin typeface="Times New Roman" pitchFamily="18" charset="0"/>
              </a:rPr>
              <a:t>приход</a:t>
            </a:r>
            <a:r>
              <a:rPr lang="en-US" sz="2400" dirty="0">
                <a:solidFill>
                  <a:schemeClr val="accent4">
                    <a:lumMod val="10000"/>
                  </a:schemeClr>
                </a:solidFill>
                <a:latin typeface="Times New Roman" pitchFamily="18" charset="0"/>
              </a:rPr>
              <a:t> &gt; </a:t>
            </a:r>
            <a:r>
              <a:rPr lang="en-US" sz="2400" dirty="0" err="1">
                <a:solidFill>
                  <a:schemeClr val="accent4">
                    <a:lumMod val="10000"/>
                  </a:schemeClr>
                </a:solidFill>
                <a:latin typeface="Times New Roman" pitchFamily="18" charset="0"/>
              </a:rPr>
              <a:t>од</a:t>
            </a:r>
            <a:r>
              <a:rPr lang="en-US" sz="2400" dirty="0">
                <a:solidFill>
                  <a:schemeClr val="accent4">
                    <a:lumMod val="10000"/>
                  </a:schemeClr>
                </a:solidFill>
                <a:latin typeface="Times New Roman" pitchFamily="18" charset="0"/>
              </a:rPr>
              <a:t> 15.000КМ,</a:t>
            </a:r>
          </a:p>
          <a:p>
            <a:pPr marL="609600" indent="-609600" algn="just">
              <a:lnSpc>
                <a:spcPct val="80000"/>
              </a:lnSpc>
              <a:buFontTx/>
              <a:buNone/>
            </a:pPr>
            <a:r>
              <a:rPr lang="sr-Cyrl-CS" sz="2400" dirty="0">
                <a:solidFill>
                  <a:schemeClr val="accent4">
                    <a:lumMod val="10000"/>
                  </a:schemeClr>
                </a:solidFill>
                <a:latin typeface="Times New Roman" pitchFamily="18" charset="0"/>
              </a:rPr>
              <a:t>	</a:t>
            </a:r>
            <a:r>
              <a:rPr lang="en-US" sz="2400" dirty="0" err="1">
                <a:solidFill>
                  <a:schemeClr val="accent4">
                    <a:lumMod val="10000"/>
                  </a:schemeClr>
                </a:solidFill>
                <a:latin typeface="Times New Roman" pitchFamily="18" charset="0"/>
              </a:rPr>
              <a:t>Нису</a:t>
            </a:r>
            <a:r>
              <a:rPr lang="en-US" sz="2400" dirty="0">
                <a:solidFill>
                  <a:schemeClr val="accent4">
                    <a:lumMod val="10000"/>
                  </a:schemeClr>
                </a:solidFill>
                <a:latin typeface="Times New Roman" pitchFamily="18" charset="0"/>
              </a:rPr>
              <a:t> </a:t>
            </a:r>
            <a:r>
              <a:rPr lang="en-US" sz="2400" dirty="0" err="1">
                <a:solidFill>
                  <a:schemeClr val="accent4">
                    <a:lumMod val="10000"/>
                  </a:schemeClr>
                </a:solidFill>
                <a:latin typeface="Times New Roman" pitchFamily="18" charset="0"/>
              </a:rPr>
              <a:t>обвезници</a:t>
            </a:r>
            <a:r>
              <a:rPr lang="en-US" sz="2400" dirty="0">
                <a:solidFill>
                  <a:schemeClr val="accent4">
                    <a:lumMod val="10000"/>
                  </a:schemeClr>
                </a:solidFill>
                <a:latin typeface="Times New Roman" pitchFamily="18" charset="0"/>
              </a:rPr>
              <a:t> </a:t>
            </a:r>
            <a:r>
              <a:rPr lang="en-US" sz="2400" dirty="0" err="1">
                <a:solidFill>
                  <a:schemeClr val="accent4">
                    <a:lumMod val="10000"/>
                  </a:schemeClr>
                </a:solidFill>
                <a:latin typeface="Times New Roman" pitchFamily="18" charset="0"/>
              </a:rPr>
              <a:t>регистрације</a:t>
            </a:r>
            <a:r>
              <a:rPr lang="en-US" sz="2400" dirty="0">
                <a:solidFill>
                  <a:schemeClr val="accent4">
                    <a:lumMod val="10000"/>
                  </a:schemeClr>
                </a:solidFill>
                <a:latin typeface="Times New Roman" pitchFamily="18" charset="0"/>
              </a:rPr>
              <a:t>:</a:t>
            </a:r>
          </a:p>
          <a:p>
            <a:pPr marL="1371600" lvl="2" indent="-457200" algn="just">
              <a:lnSpc>
                <a:spcPct val="80000"/>
              </a:lnSpc>
            </a:pPr>
            <a:r>
              <a:rPr lang="en-US" dirty="0" err="1">
                <a:solidFill>
                  <a:schemeClr val="accent4">
                    <a:lumMod val="10000"/>
                  </a:schemeClr>
                </a:solidFill>
                <a:latin typeface="Times New Roman" pitchFamily="18" charset="0"/>
              </a:rPr>
              <a:t>Промет</a:t>
            </a:r>
            <a:r>
              <a:rPr lang="en-US" dirty="0">
                <a:solidFill>
                  <a:schemeClr val="accent4">
                    <a:lumMod val="10000"/>
                  </a:schemeClr>
                </a:solidFill>
                <a:latin typeface="Times New Roman" pitchFamily="18" charset="0"/>
              </a:rPr>
              <a:t> &lt; </a:t>
            </a:r>
            <a:r>
              <a:rPr lang="en-US" dirty="0" err="1">
                <a:solidFill>
                  <a:schemeClr val="accent4">
                    <a:lumMod val="10000"/>
                  </a:schemeClr>
                </a:solidFill>
                <a:latin typeface="Times New Roman" pitchFamily="18" charset="0"/>
              </a:rPr>
              <a:t>од</a:t>
            </a:r>
            <a:r>
              <a:rPr lang="en-US" dirty="0">
                <a:solidFill>
                  <a:schemeClr val="accent4">
                    <a:lumMod val="10000"/>
                  </a:schemeClr>
                </a:solidFill>
                <a:latin typeface="Times New Roman" pitchFamily="18" charset="0"/>
              </a:rPr>
              <a:t> 50.000КМ,</a:t>
            </a:r>
          </a:p>
          <a:p>
            <a:pPr marL="1371600" lvl="2" indent="-457200" algn="just">
              <a:lnSpc>
                <a:spcPct val="80000"/>
              </a:lnSpc>
            </a:pPr>
            <a:r>
              <a:rPr lang="en-US" dirty="0" err="1">
                <a:solidFill>
                  <a:schemeClr val="accent4">
                    <a:lumMod val="10000"/>
                  </a:schemeClr>
                </a:solidFill>
                <a:latin typeface="Times New Roman" pitchFamily="18" charset="0"/>
              </a:rPr>
              <a:t>Катастарски</a:t>
            </a:r>
            <a:r>
              <a:rPr lang="en-US" dirty="0">
                <a:solidFill>
                  <a:schemeClr val="accent4">
                    <a:lumMod val="10000"/>
                  </a:schemeClr>
                </a:solidFill>
                <a:latin typeface="Times New Roman" pitchFamily="18" charset="0"/>
              </a:rPr>
              <a:t> </a:t>
            </a:r>
            <a:r>
              <a:rPr lang="en-US" dirty="0" err="1">
                <a:solidFill>
                  <a:schemeClr val="accent4">
                    <a:lumMod val="10000"/>
                  </a:schemeClr>
                </a:solidFill>
                <a:latin typeface="Times New Roman" pitchFamily="18" charset="0"/>
              </a:rPr>
              <a:t>приход</a:t>
            </a:r>
            <a:r>
              <a:rPr lang="en-US" dirty="0">
                <a:solidFill>
                  <a:schemeClr val="accent4">
                    <a:lumMod val="10000"/>
                  </a:schemeClr>
                </a:solidFill>
                <a:latin typeface="Times New Roman" pitchFamily="18" charset="0"/>
              </a:rPr>
              <a:t> &lt; </a:t>
            </a:r>
            <a:r>
              <a:rPr lang="en-US" dirty="0" err="1">
                <a:solidFill>
                  <a:schemeClr val="accent4">
                    <a:lumMod val="10000"/>
                  </a:schemeClr>
                </a:solidFill>
                <a:latin typeface="Times New Roman" pitchFamily="18" charset="0"/>
              </a:rPr>
              <a:t>од</a:t>
            </a:r>
            <a:r>
              <a:rPr lang="en-US" dirty="0">
                <a:solidFill>
                  <a:schemeClr val="accent4">
                    <a:lumMod val="10000"/>
                  </a:schemeClr>
                </a:solidFill>
                <a:latin typeface="Times New Roman" pitchFamily="18" charset="0"/>
              </a:rPr>
              <a:t> 15.000КМ,</a:t>
            </a:r>
            <a:endParaRPr lang="ru-RU" dirty="0">
              <a:solidFill>
                <a:schemeClr val="accent4">
                  <a:lumMod val="10000"/>
                </a:schemeClr>
              </a:solidFill>
              <a:latin typeface="Times New Roman" pitchFamily="18" charset="0"/>
            </a:endParaRPr>
          </a:p>
          <a:p>
            <a:pPr marL="1371600" lvl="2" indent="-457200" algn="just">
              <a:lnSpc>
                <a:spcPct val="80000"/>
              </a:lnSpc>
            </a:pPr>
            <a:r>
              <a:rPr lang="ru-RU" dirty="0">
                <a:solidFill>
                  <a:schemeClr val="accent4">
                    <a:lumMod val="10000"/>
                  </a:schemeClr>
                </a:solidFill>
                <a:latin typeface="Times New Roman" pitchFamily="18" charset="0"/>
              </a:rPr>
              <a:t>Изнајмљивање и обрада пољопривредног земљишта.</a:t>
            </a:r>
            <a:endParaRPr lang="en-US" dirty="0">
              <a:solidFill>
                <a:schemeClr val="accent4">
                  <a:lumMod val="10000"/>
                </a:schemeClr>
              </a:solidFill>
              <a:latin typeface="Times New Roman" pitchFamily="18" charset="0"/>
            </a:endParaRPr>
          </a:p>
          <a:p>
            <a:pPr marL="609600" indent="-609600" algn="just">
              <a:lnSpc>
                <a:spcPct val="80000"/>
              </a:lnSpc>
              <a:buFontTx/>
              <a:buNone/>
            </a:pPr>
            <a:r>
              <a:rPr lang="sr-Cyrl-CS" sz="2400" dirty="0">
                <a:solidFill>
                  <a:schemeClr val="accent4">
                    <a:lumMod val="10000"/>
                  </a:schemeClr>
                </a:solidFill>
                <a:latin typeface="Times New Roman" pitchFamily="18" charset="0"/>
              </a:rPr>
              <a:t>	</a:t>
            </a:r>
            <a:r>
              <a:rPr lang="en-US" sz="2400" dirty="0" err="1">
                <a:solidFill>
                  <a:schemeClr val="accent4">
                    <a:lumMod val="10000"/>
                  </a:schemeClr>
                </a:solidFill>
                <a:latin typeface="Times New Roman" pitchFamily="18" charset="0"/>
              </a:rPr>
              <a:t>Пољопривредници</a:t>
            </a:r>
            <a:r>
              <a:rPr lang="en-US" sz="2400" dirty="0">
                <a:solidFill>
                  <a:schemeClr val="accent4">
                    <a:lumMod val="10000"/>
                  </a:schemeClr>
                </a:solidFill>
                <a:latin typeface="Times New Roman" pitchFamily="18" charset="0"/>
              </a:rPr>
              <a:t> </a:t>
            </a:r>
            <a:r>
              <a:rPr lang="en-US" sz="2400" dirty="0" err="1">
                <a:solidFill>
                  <a:schemeClr val="accent4">
                    <a:lumMod val="10000"/>
                  </a:schemeClr>
                </a:solidFill>
                <a:latin typeface="Times New Roman" pitchFamily="18" charset="0"/>
              </a:rPr>
              <a:t>нерегистровани</a:t>
            </a:r>
            <a:r>
              <a:rPr lang="en-US" sz="2400" dirty="0">
                <a:solidFill>
                  <a:schemeClr val="accent4">
                    <a:lumMod val="10000"/>
                  </a:schemeClr>
                </a:solidFill>
                <a:latin typeface="Times New Roman" pitchFamily="18" charset="0"/>
              </a:rPr>
              <a:t>:</a:t>
            </a:r>
          </a:p>
          <a:p>
            <a:pPr marL="1371600" lvl="2" indent="-457200" algn="just">
              <a:lnSpc>
                <a:spcPct val="80000"/>
              </a:lnSpc>
            </a:pPr>
            <a:r>
              <a:rPr lang="en-US" dirty="0" err="1">
                <a:solidFill>
                  <a:schemeClr val="accent4">
                    <a:lumMod val="10000"/>
                  </a:schemeClr>
                </a:solidFill>
                <a:latin typeface="Times New Roman" pitchFamily="18" charset="0"/>
              </a:rPr>
              <a:t>Катастарски</a:t>
            </a:r>
            <a:r>
              <a:rPr lang="en-US" dirty="0">
                <a:solidFill>
                  <a:schemeClr val="accent4">
                    <a:lumMod val="10000"/>
                  </a:schemeClr>
                </a:solidFill>
                <a:latin typeface="Times New Roman" pitchFamily="18" charset="0"/>
              </a:rPr>
              <a:t> </a:t>
            </a:r>
            <a:r>
              <a:rPr lang="en-US" dirty="0" err="1">
                <a:solidFill>
                  <a:schemeClr val="accent4">
                    <a:lumMod val="10000"/>
                  </a:schemeClr>
                </a:solidFill>
                <a:latin typeface="Times New Roman" pitchFamily="18" charset="0"/>
              </a:rPr>
              <a:t>приход</a:t>
            </a:r>
            <a:r>
              <a:rPr lang="en-US" dirty="0">
                <a:solidFill>
                  <a:schemeClr val="accent4">
                    <a:lumMod val="10000"/>
                  </a:schemeClr>
                </a:solidFill>
                <a:latin typeface="Times New Roman" pitchFamily="18" charset="0"/>
              </a:rPr>
              <a:t> &lt; </a:t>
            </a:r>
            <a:r>
              <a:rPr lang="en-US" dirty="0" err="1">
                <a:solidFill>
                  <a:schemeClr val="accent4">
                    <a:lumMod val="10000"/>
                  </a:schemeClr>
                </a:solidFill>
                <a:latin typeface="Times New Roman" pitchFamily="18" charset="0"/>
              </a:rPr>
              <a:t>од</a:t>
            </a:r>
            <a:r>
              <a:rPr lang="en-US" dirty="0">
                <a:solidFill>
                  <a:schemeClr val="accent4">
                    <a:lumMod val="10000"/>
                  </a:schemeClr>
                </a:solidFill>
                <a:latin typeface="Times New Roman" pitchFamily="18" charset="0"/>
              </a:rPr>
              <a:t> 15.000КМ,</a:t>
            </a:r>
            <a:endParaRPr lang="ru-RU" dirty="0">
              <a:solidFill>
                <a:schemeClr val="accent4">
                  <a:lumMod val="10000"/>
                </a:schemeClr>
              </a:solidFill>
              <a:latin typeface="Times New Roman" pitchFamily="18" charset="0"/>
            </a:endParaRPr>
          </a:p>
          <a:p>
            <a:pPr marL="1371600" lvl="2" indent="-457200" algn="just">
              <a:lnSpc>
                <a:spcPct val="80000"/>
              </a:lnSpc>
            </a:pPr>
            <a:r>
              <a:rPr lang="ru-RU" dirty="0">
                <a:solidFill>
                  <a:schemeClr val="accent4">
                    <a:lumMod val="10000"/>
                  </a:schemeClr>
                </a:solidFill>
                <a:latin typeface="Times New Roman" pitchFamily="18" charset="0"/>
              </a:rPr>
              <a:t>Паушална накнада за улазни ПДВ, (одобрено од УИО),</a:t>
            </a:r>
          </a:p>
          <a:p>
            <a:pPr marL="1371600" lvl="2" indent="-457200" algn="just">
              <a:lnSpc>
                <a:spcPct val="80000"/>
              </a:lnSpc>
            </a:pPr>
            <a:r>
              <a:rPr lang="ru-RU" dirty="0">
                <a:solidFill>
                  <a:schemeClr val="accent4">
                    <a:lumMod val="10000"/>
                  </a:schemeClr>
                </a:solidFill>
                <a:latin typeface="Times New Roman" pitchFamily="18" charset="0"/>
              </a:rPr>
              <a:t>Не исказују ПДВ у фактурама и не воде књиге.</a:t>
            </a:r>
            <a:endParaRPr lang="en-GB" dirty="0">
              <a:solidFill>
                <a:schemeClr val="accent4">
                  <a:lumMod val="10000"/>
                </a:schemeClr>
              </a:solidFill>
              <a:latin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type="body" idx="1"/>
          </p:nvPr>
        </p:nvSpPr>
        <p:spPr>
          <a:xfrm>
            <a:off x="571472" y="2285993"/>
            <a:ext cx="8229600" cy="3786214"/>
          </a:xfrm>
        </p:spPr>
        <p:txBody>
          <a:bodyPr/>
          <a:lstStyle/>
          <a:p>
            <a:pPr marL="609600" indent="-609600">
              <a:buFontTx/>
              <a:buNone/>
            </a:pPr>
            <a:r>
              <a:rPr lang="ru-RU" i="1" dirty="0"/>
              <a:t>	</a:t>
            </a:r>
            <a:r>
              <a:rPr lang="ru-RU" sz="2400" dirty="0">
                <a:latin typeface="Times New Roman" pitchFamily="18" charset="0"/>
              </a:rPr>
              <a:t>Право на одбитак ПДВ</a:t>
            </a:r>
            <a:r>
              <a:rPr lang="en-US" sz="2400" dirty="0">
                <a:latin typeface="Times New Roman" pitchFamily="18" charset="0"/>
              </a:rPr>
              <a:t>-а </a:t>
            </a:r>
            <a:r>
              <a:rPr lang="en-US" sz="2400" dirty="0" err="1">
                <a:latin typeface="Times New Roman" pitchFamily="18" charset="0"/>
              </a:rPr>
              <a:t>има</a:t>
            </a:r>
            <a:r>
              <a:rPr lang="en-US" sz="2400" dirty="0">
                <a:latin typeface="Times New Roman" pitchFamily="18" charset="0"/>
              </a:rPr>
              <a:t>:</a:t>
            </a:r>
            <a:endParaRPr lang="sr-Cyrl-CS" sz="2400" dirty="0">
              <a:latin typeface="Times New Roman" pitchFamily="18" charset="0"/>
            </a:endParaRPr>
          </a:p>
          <a:p>
            <a:pPr marL="1371600" lvl="2" indent="-457200"/>
            <a:r>
              <a:rPr lang="en-US" dirty="0" err="1" smtClean="0">
                <a:latin typeface="Times New Roman" pitchFamily="18" charset="0"/>
              </a:rPr>
              <a:t>Регистровани</a:t>
            </a:r>
            <a:r>
              <a:rPr lang="en-US" dirty="0" smtClean="0">
                <a:latin typeface="Times New Roman" pitchFamily="18" charset="0"/>
              </a:rPr>
              <a:t> </a:t>
            </a:r>
            <a:r>
              <a:rPr lang="en-US" dirty="0">
                <a:latin typeface="Times New Roman" pitchFamily="18" charset="0"/>
              </a:rPr>
              <a:t>ПДВ </a:t>
            </a:r>
            <a:r>
              <a:rPr lang="en-US" dirty="0" err="1">
                <a:latin typeface="Times New Roman" pitchFamily="18" charset="0"/>
              </a:rPr>
              <a:t>обвезник</a:t>
            </a:r>
            <a:r>
              <a:rPr lang="en-US" dirty="0">
                <a:latin typeface="Times New Roman" pitchFamily="18" charset="0"/>
              </a:rPr>
              <a:t>,</a:t>
            </a:r>
          </a:p>
          <a:p>
            <a:pPr marL="1371600" lvl="2" indent="-457200"/>
            <a:r>
              <a:rPr lang="en-US" dirty="0" err="1">
                <a:latin typeface="Times New Roman" pitchFamily="18" charset="0"/>
              </a:rPr>
              <a:t>Када</a:t>
            </a:r>
            <a:r>
              <a:rPr lang="en-US" dirty="0">
                <a:latin typeface="Times New Roman" pitchFamily="18" charset="0"/>
              </a:rPr>
              <a:t> </a:t>
            </a:r>
            <a:r>
              <a:rPr lang="en-US" dirty="0" err="1">
                <a:latin typeface="Times New Roman" pitchFamily="18" charset="0"/>
              </a:rPr>
              <a:t>је</a:t>
            </a:r>
            <a:r>
              <a:rPr lang="en-US" dirty="0">
                <a:latin typeface="Times New Roman" pitchFamily="18" charset="0"/>
              </a:rPr>
              <a:t> </a:t>
            </a:r>
            <a:r>
              <a:rPr lang="en-US" dirty="0" err="1">
                <a:latin typeface="Times New Roman" pitchFamily="18" charset="0"/>
              </a:rPr>
              <a:t>набавка</a:t>
            </a:r>
            <a:r>
              <a:rPr lang="en-US" dirty="0">
                <a:latin typeface="Times New Roman" pitchFamily="18" charset="0"/>
              </a:rPr>
              <a:t> </a:t>
            </a:r>
            <a:r>
              <a:rPr lang="en-US" dirty="0" err="1">
                <a:latin typeface="Times New Roman" pitchFamily="18" charset="0"/>
              </a:rPr>
              <a:t>извршена</a:t>
            </a:r>
            <a:r>
              <a:rPr lang="en-US" dirty="0">
                <a:latin typeface="Times New Roman" pitchFamily="18" charset="0"/>
              </a:rPr>
              <a:t> у </a:t>
            </a:r>
            <a:r>
              <a:rPr lang="en-US" dirty="0" err="1">
                <a:latin typeface="Times New Roman" pitchFamily="18" charset="0"/>
              </a:rPr>
              <a:t>пословне</a:t>
            </a:r>
            <a:r>
              <a:rPr lang="en-US" dirty="0">
                <a:latin typeface="Times New Roman" pitchFamily="18" charset="0"/>
              </a:rPr>
              <a:t> </a:t>
            </a:r>
            <a:r>
              <a:rPr lang="en-US" dirty="0" err="1">
                <a:latin typeface="Times New Roman" pitchFamily="18" charset="0"/>
              </a:rPr>
              <a:t>сврхе</a:t>
            </a:r>
            <a:r>
              <a:rPr lang="en-US" dirty="0">
                <a:latin typeface="Times New Roman" pitchFamily="18" charset="0"/>
              </a:rPr>
              <a:t>,</a:t>
            </a:r>
          </a:p>
          <a:p>
            <a:pPr marL="1371600" lvl="2" indent="-457200"/>
            <a:r>
              <a:rPr lang="en-US" dirty="0" err="1">
                <a:latin typeface="Times New Roman" pitchFamily="18" charset="0"/>
              </a:rPr>
              <a:t>Ако</a:t>
            </a:r>
            <a:r>
              <a:rPr lang="en-US" dirty="0">
                <a:latin typeface="Times New Roman" pitchFamily="18" charset="0"/>
              </a:rPr>
              <a:t> </a:t>
            </a:r>
            <a:r>
              <a:rPr lang="en-US" dirty="0" err="1">
                <a:latin typeface="Times New Roman" pitchFamily="18" charset="0"/>
              </a:rPr>
              <a:t>је</a:t>
            </a:r>
            <a:r>
              <a:rPr lang="en-US" dirty="0">
                <a:latin typeface="Times New Roman" pitchFamily="18" charset="0"/>
              </a:rPr>
              <a:t> </a:t>
            </a:r>
            <a:r>
              <a:rPr lang="en-US" dirty="0" err="1">
                <a:latin typeface="Times New Roman" pitchFamily="18" charset="0"/>
              </a:rPr>
              <a:t>добављач</a:t>
            </a:r>
            <a:r>
              <a:rPr lang="en-US" dirty="0">
                <a:latin typeface="Times New Roman" pitchFamily="18" charset="0"/>
              </a:rPr>
              <a:t> </a:t>
            </a:r>
            <a:r>
              <a:rPr lang="en-US" dirty="0" err="1">
                <a:latin typeface="Times New Roman" pitchFamily="18" charset="0"/>
              </a:rPr>
              <a:t>регистровани</a:t>
            </a:r>
            <a:r>
              <a:rPr lang="en-US" dirty="0">
                <a:latin typeface="Times New Roman" pitchFamily="18" charset="0"/>
              </a:rPr>
              <a:t> ПДВ </a:t>
            </a:r>
            <a:r>
              <a:rPr lang="en-US" dirty="0" err="1">
                <a:latin typeface="Times New Roman" pitchFamily="18" charset="0"/>
              </a:rPr>
              <a:t>обвезник</a:t>
            </a:r>
            <a:r>
              <a:rPr lang="en-US" dirty="0">
                <a:latin typeface="Times New Roman" pitchFamily="18" charset="0"/>
              </a:rPr>
              <a:t>, и</a:t>
            </a:r>
          </a:p>
          <a:p>
            <a:pPr marL="1371600" lvl="2" indent="-457200"/>
            <a:r>
              <a:rPr lang="en-US" dirty="0" err="1">
                <a:latin typeface="Times New Roman" pitchFamily="18" charset="0"/>
              </a:rPr>
              <a:t>Промет</a:t>
            </a:r>
            <a:r>
              <a:rPr lang="en-US" dirty="0">
                <a:latin typeface="Times New Roman" pitchFamily="18" charset="0"/>
              </a:rPr>
              <a:t> </a:t>
            </a:r>
            <a:r>
              <a:rPr lang="en-US" dirty="0" err="1">
                <a:latin typeface="Times New Roman" pitchFamily="18" charset="0"/>
              </a:rPr>
              <a:t>добара</a:t>
            </a:r>
            <a:r>
              <a:rPr lang="en-US" dirty="0">
                <a:latin typeface="Times New Roman" pitchFamily="18" charset="0"/>
              </a:rPr>
              <a:t> и </a:t>
            </a:r>
            <a:r>
              <a:rPr lang="en-US" dirty="0" err="1">
                <a:latin typeface="Times New Roman" pitchFamily="18" charset="0"/>
              </a:rPr>
              <a:t>услуга</a:t>
            </a:r>
            <a:r>
              <a:rPr lang="en-US" dirty="0">
                <a:latin typeface="Times New Roman" pitchFamily="18" charset="0"/>
              </a:rPr>
              <a:t> </a:t>
            </a:r>
            <a:r>
              <a:rPr lang="en-US" dirty="0" err="1">
                <a:latin typeface="Times New Roman" pitchFamily="18" charset="0"/>
              </a:rPr>
              <a:t>мора</a:t>
            </a:r>
            <a:r>
              <a:rPr lang="en-US" dirty="0">
                <a:latin typeface="Times New Roman" pitchFamily="18" charset="0"/>
              </a:rPr>
              <a:t> </a:t>
            </a:r>
            <a:r>
              <a:rPr lang="en-US" dirty="0" err="1">
                <a:latin typeface="Times New Roman" pitchFamily="18" charset="0"/>
              </a:rPr>
              <a:t>бити</a:t>
            </a:r>
            <a:r>
              <a:rPr lang="en-US" dirty="0">
                <a:latin typeface="Times New Roman" pitchFamily="18" charset="0"/>
              </a:rPr>
              <a:t> </a:t>
            </a:r>
            <a:r>
              <a:rPr lang="en-US" dirty="0" err="1">
                <a:latin typeface="Times New Roman" pitchFamily="18" charset="0"/>
              </a:rPr>
              <a:t>опорезив</a:t>
            </a:r>
            <a:r>
              <a:rPr lang="en-US" dirty="0">
                <a:latin typeface="Times New Roman" pitchFamily="18" charset="0"/>
              </a:rPr>
              <a:t>.</a:t>
            </a:r>
            <a:endParaRPr lang="sr-Cyrl-CS" dirty="0">
              <a:latin typeface="Times New Roman" pitchFamily="18" charset="0"/>
            </a:endParaRPr>
          </a:p>
          <a:p>
            <a:pPr marL="1371600" lvl="2" indent="-457200"/>
            <a:endParaRPr lang="sr-Cyrl-CS" dirty="0">
              <a:latin typeface="Times New Roman" pitchFamily="18" charset="0"/>
            </a:endParaRPr>
          </a:p>
          <a:p>
            <a:pPr marL="1371600" lvl="2" indent="-457200">
              <a:buFontTx/>
              <a:buNone/>
            </a:pPr>
            <a:endParaRPr lang="en-GB" dirty="0">
              <a:latin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285720" y="381000"/>
            <a:ext cx="8458200" cy="6477000"/>
          </a:xfrm>
        </p:spPr>
        <p:txBody>
          <a:bodyPr/>
          <a:lstStyle/>
          <a:p>
            <a:pPr algn="just">
              <a:lnSpc>
                <a:spcPct val="80000"/>
              </a:lnSpc>
              <a:buFontTx/>
              <a:buNone/>
            </a:pPr>
            <a:r>
              <a:rPr lang="ru-RU" sz="2000" dirty="0">
                <a:solidFill>
                  <a:schemeClr val="accent4">
                    <a:lumMod val="10000"/>
                  </a:schemeClr>
                </a:solidFill>
              </a:rPr>
              <a:t>	</a:t>
            </a:r>
            <a:r>
              <a:rPr lang="ru-RU" sz="2400" dirty="0">
                <a:solidFill>
                  <a:schemeClr val="accent4">
                    <a:lumMod val="10000"/>
                  </a:schemeClr>
                </a:solidFill>
                <a:latin typeface="Times New Roman" pitchFamily="18" charset="0"/>
              </a:rPr>
              <a:t>Закон о ПДВ</a:t>
            </a:r>
            <a:r>
              <a:rPr lang="en-US" sz="2400" dirty="0">
                <a:solidFill>
                  <a:schemeClr val="accent4">
                    <a:lumMod val="10000"/>
                  </a:schemeClr>
                </a:solidFill>
                <a:latin typeface="Times New Roman" pitchFamily="18" charset="0"/>
              </a:rPr>
              <a:t>-</a:t>
            </a:r>
            <a:r>
              <a:rPr lang="ru-RU" sz="2400" dirty="0">
                <a:solidFill>
                  <a:schemeClr val="accent4">
                    <a:lumMod val="10000"/>
                  </a:schemeClr>
                </a:solidFill>
                <a:latin typeface="Times New Roman" pitchFamily="18" charset="0"/>
              </a:rPr>
              <a:t>у прописао је да лице које као представник газдинства обавља пољопривредну или </a:t>
            </a:r>
            <a:r>
              <a:rPr lang="en-US" sz="2400" dirty="0">
                <a:solidFill>
                  <a:schemeClr val="accent4">
                    <a:lumMod val="10000"/>
                  </a:schemeClr>
                </a:solidFill>
                <a:latin typeface="Times New Roman" pitchFamily="18" charset="0"/>
              </a:rPr>
              <a:t>ш</a:t>
            </a:r>
            <a:r>
              <a:rPr lang="ru-RU" sz="2400" dirty="0">
                <a:solidFill>
                  <a:schemeClr val="accent4">
                    <a:lumMod val="10000"/>
                  </a:schemeClr>
                </a:solidFill>
                <a:latin typeface="Times New Roman" pitchFamily="18" charset="0"/>
              </a:rPr>
              <a:t>умарску дјелатност</a:t>
            </a:r>
            <a:r>
              <a:rPr lang="en-US" sz="2400" dirty="0">
                <a:solidFill>
                  <a:schemeClr val="accent4">
                    <a:lumMod val="10000"/>
                  </a:schemeClr>
                </a:solidFill>
                <a:latin typeface="Times New Roman" pitchFamily="18" charset="0"/>
              </a:rPr>
              <a:t>, </a:t>
            </a:r>
            <a:r>
              <a:rPr lang="ru-RU" sz="2400" dirty="0">
                <a:solidFill>
                  <a:schemeClr val="accent4">
                    <a:lumMod val="10000"/>
                  </a:schemeClr>
                </a:solidFill>
                <a:latin typeface="Times New Roman" pitchFamily="18" charset="0"/>
              </a:rPr>
              <a:t>за коју се порез на доходак пла</a:t>
            </a:r>
            <a:r>
              <a:rPr lang="en-US" sz="2400" dirty="0">
                <a:solidFill>
                  <a:schemeClr val="accent4">
                    <a:lumMod val="10000"/>
                  </a:schemeClr>
                </a:solidFill>
                <a:latin typeface="Times New Roman" pitchFamily="18" charset="0"/>
              </a:rPr>
              <a:t>ћ</a:t>
            </a:r>
            <a:r>
              <a:rPr lang="ru-RU" sz="2400" dirty="0">
                <a:solidFill>
                  <a:schemeClr val="accent4">
                    <a:lumMod val="10000"/>
                  </a:schemeClr>
                </a:solidFill>
                <a:latin typeface="Times New Roman" pitchFamily="18" charset="0"/>
              </a:rPr>
              <a:t>а у складу са катастарским приходом од пољопривредног и </a:t>
            </a:r>
            <a:r>
              <a:rPr lang="en-US" sz="2400" dirty="0">
                <a:solidFill>
                  <a:schemeClr val="accent4">
                    <a:lumMod val="10000"/>
                  </a:schemeClr>
                </a:solidFill>
                <a:latin typeface="Times New Roman" pitchFamily="18" charset="0"/>
              </a:rPr>
              <a:t>ш</a:t>
            </a:r>
            <a:r>
              <a:rPr lang="ru-RU" sz="2400" dirty="0">
                <a:solidFill>
                  <a:schemeClr val="accent4">
                    <a:lumMod val="10000"/>
                  </a:schemeClr>
                </a:solidFill>
                <a:latin typeface="Times New Roman" pitchFamily="18" charset="0"/>
              </a:rPr>
              <a:t>умарског замљи</a:t>
            </a:r>
            <a:r>
              <a:rPr lang="en-US" sz="2400" dirty="0">
                <a:solidFill>
                  <a:schemeClr val="accent4">
                    <a:lumMod val="10000"/>
                  </a:schemeClr>
                </a:solidFill>
                <a:latin typeface="Times New Roman" pitchFamily="18" charset="0"/>
              </a:rPr>
              <a:t>ш</a:t>
            </a:r>
            <a:r>
              <a:rPr lang="ru-RU" sz="2400" dirty="0">
                <a:solidFill>
                  <a:schemeClr val="accent4">
                    <a:lumMod val="10000"/>
                  </a:schemeClr>
                </a:solidFill>
                <a:latin typeface="Times New Roman" pitchFamily="18" charset="0"/>
              </a:rPr>
              <a:t>та</a:t>
            </a:r>
            <a:r>
              <a:rPr lang="en-US" sz="2400" dirty="0">
                <a:solidFill>
                  <a:schemeClr val="accent4">
                    <a:lumMod val="10000"/>
                  </a:schemeClr>
                </a:solidFill>
                <a:latin typeface="Times New Roman" pitchFamily="18" charset="0"/>
              </a:rPr>
              <a:t>, </a:t>
            </a:r>
            <a:r>
              <a:rPr lang="ru-RU" sz="2400" dirty="0">
                <a:solidFill>
                  <a:schemeClr val="accent4">
                    <a:lumMod val="10000"/>
                  </a:schemeClr>
                </a:solidFill>
                <a:latin typeface="Times New Roman" pitchFamily="18" charset="0"/>
              </a:rPr>
              <a:t>није обвезник ако је укупан катастарски приход свих </a:t>
            </a:r>
            <a:r>
              <a:rPr lang="en-US" sz="2400" dirty="0">
                <a:solidFill>
                  <a:schemeClr val="accent4">
                    <a:lumMod val="10000"/>
                  </a:schemeClr>
                </a:solidFill>
                <a:latin typeface="Times New Roman" pitchFamily="18" charset="0"/>
              </a:rPr>
              <a:t>ч</a:t>
            </a:r>
            <a:r>
              <a:rPr lang="ru-RU" sz="2400" dirty="0">
                <a:solidFill>
                  <a:schemeClr val="accent4">
                    <a:lumMod val="10000"/>
                  </a:schemeClr>
                </a:solidFill>
                <a:latin typeface="Times New Roman" pitchFamily="18" charset="0"/>
              </a:rPr>
              <a:t>ланова његовог газдинства ни</a:t>
            </a:r>
            <a:r>
              <a:rPr lang="en-US" sz="2400" dirty="0">
                <a:solidFill>
                  <a:schemeClr val="accent4">
                    <a:lumMod val="10000"/>
                  </a:schemeClr>
                </a:solidFill>
                <a:latin typeface="Times New Roman" pitchFamily="18" charset="0"/>
              </a:rPr>
              <a:t>ж</a:t>
            </a:r>
            <a:r>
              <a:rPr lang="ru-RU" sz="2400" dirty="0">
                <a:solidFill>
                  <a:schemeClr val="accent4">
                    <a:lumMod val="10000"/>
                  </a:schemeClr>
                </a:solidFill>
                <a:latin typeface="Times New Roman" pitchFamily="18" charset="0"/>
              </a:rPr>
              <a:t>и од</a:t>
            </a:r>
            <a:r>
              <a:rPr lang="en-US" sz="2400" dirty="0">
                <a:solidFill>
                  <a:schemeClr val="accent4">
                    <a:lumMod val="10000"/>
                  </a:schemeClr>
                </a:solidFill>
                <a:latin typeface="Times New Roman" pitchFamily="18" charset="0"/>
              </a:rPr>
              <a:t> 15.000. КМ.</a:t>
            </a:r>
            <a:endParaRPr lang="sr-Cyrl-CS" sz="2400" dirty="0">
              <a:solidFill>
                <a:schemeClr val="accent4">
                  <a:lumMod val="10000"/>
                </a:schemeClr>
              </a:solidFill>
              <a:latin typeface="Times New Roman" pitchFamily="18" charset="0"/>
            </a:endParaRPr>
          </a:p>
          <a:p>
            <a:pPr algn="just">
              <a:lnSpc>
                <a:spcPct val="80000"/>
              </a:lnSpc>
              <a:buFontTx/>
              <a:buNone/>
            </a:pPr>
            <a:endParaRPr lang="ru-RU" sz="2400" dirty="0">
              <a:solidFill>
                <a:schemeClr val="accent4">
                  <a:lumMod val="10000"/>
                </a:schemeClr>
              </a:solidFill>
              <a:latin typeface="Times New Roman" pitchFamily="18" charset="0"/>
            </a:endParaRPr>
          </a:p>
          <a:p>
            <a:pPr algn="just">
              <a:lnSpc>
                <a:spcPct val="80000"/>
              </a:lnSpc>
              <a:buFontTx/>
              <a:buNone/>
            </a:pPr>
            <a:r>
              <a:rPr lang="ru-RU" sz="2400" dirty="0">
                <a:solidFill>
                  <a:schemeClr val="accent4">
                    <a:lumMod val="10000"/>
                  </a:schemeClr>
                </a:solidFill>
                <a:latin typeface="Times New Roman" pitchFamily="18" charset="0"/>
              </a:rPr>
              <a:t>	Појмом</a:t>
            </a:r>
            <a:r>
              <a:rPr lang="en-US" sz="2400" dirty="0">
                <a:solidFill>
                  <a:schemeClr val="accent4">
                    <a:lumMod val="10000"/>
                  </a:schemeClr>
                </a:solidFill>
                <a:latin typeface="Times New Roman" pitchFamily="18" charset="0"/>
              </a:rPr>
              <a:t> „</a:t>
            </a:r>
            <a:r>
              <a:rPr lang="ru-RU" sz="2400" dirty="0">
                <a:solidFill>
                  <a:schemeClr val="accent4">
                    <a:lumMod val="10000"/>
                  </a:schemeClr>
                </a:solidFill>
                <a:latin typeface="Times New Roman" pitchFamily="18" charset="0"/>
              </a:rPr>
              <a:t>газдинство</a:t>
            </a:r>
            <a:r>
              <a:rPr lang="en-US" sz="2400" dirty="0">
                <a:solidFill>
                  <a:schemeClr val="accent4">
                    <a:lumMod val="10000"/>
                  </a:schemeClr>
                </a:solidFill>
                <a:latin typeface="Times New Roman" pitchFamily="18" charset="0"/>
              </a:rPr>
              <a:t>“ </a:t>
            </a:r>
            <a:r>
              <a:rPr lang="ru-RU" sz="2400" dirty="0">
                <a:solidFill>
                  <a:schemeClr val="accent4">
                    <a:lumMod val="10000"/>
                  </a:schemeClr>
                </a:solidFill>
                <a:latin typeface="Times New Roman" pitchFamily="18" charset="0"/>
              </a:rPr>
              <a:t>озна</a:t>
            </a:r>
            <a:r>
              <a:rPr lang="en-US" sz="2400" dirty="0">
                <a:solidFill>
                  <a:schemeClr val="accent4">
                    <a:lumMod val="10000"/>
                  </a:schemeClr>
                </a:solidFill>
                <a:latin typeface="Times New Roman" pitchFamily="18" charset="0"/>
              </a:rPr>
              <a:t>ч</a:t>
            </a:r>
            <a:r>
              <a:rPr lang="ru-RU" sz="2400" dirty="0">
                <a:solidFill>
                  <a:schemeClr val="accent4">
                    <a:lumMod val="10000"/>
                  </a:schemeClr>
                </a:solidFill>
                <a:latin typeface="Times New Roman" pitchFamily="18" charset="0"/>
              </a:rPr>
              <a:t>ена је заједница </a:t>
            </a:r>
            <a:r>
              <a:rPr lang="en-US" sz="2400" dirty="0">
                <a:solidFill>
                  <a:schemeClr val="accent4">
                    <a:lumMod val="10000"/>
                  </a:schemeClr>
                </a:solidFill>
                <a:latin typeface="Times New Roman" pitchFamily="18" charset="0"/>
              </a:rPr>
              <a:t>ж</a:t>
            </a:r>
            <a:r>
              <a:rPr lang="ru-RU" sz="2400" dirty="0">
                <a:solidFill>
                  <a:schemeClr val="accent4">
                    <a:lumMod val="10000"/>
                  </a:schemeClr>
                </a:solidFill>
                <a:latin typeface="Times New Roman" pitchFamily="18" charset="0"/>
              </a:rPr>
              <a:t>ивљења</a:t>
            </a:r>
            <a:r>
              <a:rPr lang="en-US" sz="2400" dirty="0">
                <a:solidFill>
                  <a:schemeClr val="accent4">
                    <a:lumMod val="10000"/>
                  </a:schemeClr>
                </a:solidFill>
                <a:latin typeface="Times New Roman" pitchFamily="18" charset="0"/>
              </a:rPr>
              <a:t>, </a:t>
            </a:r>
            <a:r>
              <a:rPr lang="ru-RU" sz="2400" dirty="0">
                <a:solidFill>
                  <a:schemeClr val="accent4">
                    <a:lumMod val="10000"/>
                  </a:schemeClr>
                </a:solidFill>
                <a:latin typeface="Times New Roman" pitchFamily="18" charset="0"/>
              </a:rPr>
              <a:t>привре</a:t>
            </a:r>
            <a:r>
              <a:rPr lang="en-US" sz="2400" dirty="0">
                <a:solidFill>
                  <a:schemeClr val="accent4">
                    <a:lumMod val="10000"/>
                  </a:schemeClr>
                </a:solidFill>
                <a:latin typeface="Times New Roman" pitchFamily="18" charset="0"/>
              </a:rPr>
              <a:t>ђ</a:t>
            </a:r>
            <a:r>
              <a:rPr lang="ru-RU" sz="2400" dirty="0">
                <a:solidFill>
                  <a:schemeClr val="accent4">
                    <a:lumMod val="10000"/>
                  </a:schemeClr>
                </a:solidFill>
                <a:latin typeface="Times New Roman" pitchFamily="18" charset="0"/>
              </a:rPr>
              <a:t>ивања и тро</a:t>
            </a:r>
            <a:r>
              <a:rPr lang="en-US" sz="2400" dirty="0">
                <a:solidFill>
                  <a:schemeClr val="accent4">
                    <a:lumMod val="10000"/>
                  </a:schemeClr>
                </a:solidFill>
                <a:latin typeface="Times New Roman" pitchFamily="18" charset="0"/>
              </a:rPr>
              <a:t>ш</a:t>
            </a:r>
            <a:r>
              <a:rPr lang="ru-RU" sz="2400" dirty="0">
                <a:solidFill>
                  <a:schemeClr val="accent4">
                    <a:lumMod val="10000"/>
                  </a:schemeClr>
                </a:solidFill>
                <a:latin typeface="Times New Roman" pitchFamily="18" charset="0"/>
              </a:rPr>
              <a:t>ења заједни</a:t>
            </a:r>
            <a:r>
              <a:rPr lang="en-US" sz="2400" dirty="0">
                <a:solidFill>
                  <a:schemeClr val="accent4">
                    <a:lumMod val="10000"/>
                  </a:schemeClr>
                </a:solidFill>
                <a:latin typeface="Times New Roman" pitchFamily="18" charset="0"/>
              </a:rPr>
              <a:t>ч</a:t>
            </a:r>
            <a:r>
              <a:rPr lang="ru-RU" sz="2400" dirty="0">
                <a:solidFill>
                  <a:schemeClr val="accent4">
                    <a:lumMod val="10000"/>
                  </a:schemeClr>
                </a:solidFill>
                <a:latin typeface="Times New Roman" pitchFamily="18" charset="0"/>
              </a:rPr>
              <a:t>ки остварених прихода</a:t>
            </a:r>
            <a:r>
              <a:rPr lang="en-US" sz="2400" dirty="0">
                <a:solidFill>
                  <a:schemeClr val="accent4">
                    <a:lumMod val="10000"/>
                  </a:schemeClr>
                </a:solidFill>
                <a:latin typeface="Times New Roman" pitchFamily="18" charset="0"/>
              </a:rPr>
              <a:t>. </a:t>
            </a:r>
            <a:r>
              <a:rPr lang="ru-RU" sz="2400" dirty="0">
                <a:solidFill>
                  <a:schemeClr val="accent4">
                    <a:lumMod val="10000"/>
                  </a:schemeClr>
                </a:solidFill>
                <a:latin typeface="Times New Roman" pitchFamily="18" charset="0"/>
              </a:rPr>
              <a:t>У РС катастарски приход утвр</a:t>
            </a:r>
            <a:r>
              <a:rPr lang="en-US" sz="2400" dirty="0">
                <a:solidFill>
                  <a:schemeClr val="accent4">
                    <a:lumMod val="10000"/>
                  </a:schemeClr>
                </a:solidFill>
                <a:latin typeface="Times New Roman" pitchFamily="18" charset="0"/>
              </a:rPr>
              <a:t>ђ</a:t>
            </a:r>
            <a:r>
              <a:rPr lang="ru-RU" sz="2400" dirty="0">
                <a:solidFill>
                  <a:schemeClr val="accent4">
                    <a:lumMod val="10000"/>
                  </a:schemeClr>
                </a:solidFill>
                <a:latin typeface="Times New Roman" pitchFamily="18" charset="0"/>
              </a:rPr>
              <a:t>ује се на на</a:t>
            </a:r>
            <a:r>
              <a:rPr lang="en-US" sz="2400" dirty="0">
                <a:solidFill>
                  <a:schemeClr val="accent4">
                    <a:lumMod val="10000"/>
                  </a:schemeClr>
                </a:solidFill>
                <a:latin typeface="Times New Roman" pitchFamily="18" charset="0"/>
              </a:rPr>
              <a:t>ч</a:t>
            </a:r>
            <a:r>
              <a:rPr lang="ru-RU" sz="2400" dirty="0">
                <a:solidFill>
                  <a:schemeClr val="accent4">
                    <a:lumMod val="10000"/>
                  </a:schemeClr>
                </a:solidFill>
                <a:latin typeface="Times New Roman" pitchFamily="18" charset="0"/>
              </a:rPr>
              <a:t>ин и по поступку утвр</a:t>
            </a:r>
            <a:r>
              <a:rPr lang="en-US" sz="2400" dirty="0">
                <a:solidFill>
                  <a:schemeClr val="accent4">
                    <a:lumMod val="10000"/>
                  </a:schemeClr>
                </a:solidFill>
                <a:latin typeface="Times New Roman" pitchFamily="18" charset="0"/>
              </a:rPr>
              <a:t>ђ</a:t>
            </a:r>
            <a:r>
              <a:rPr lang="ru-RU" sz="2400" dirty="0">
                <a:solidFill>
                  <a:schemeClr val="accent4">
                    <a:lumMod val="10000"/>
                  </a:schemeClr>
                </a:solidFill>
                <a:latin typeface="Times New Roman" pitchFamily="18" charset="0"/>
              </a:rPr>
              <a:t>еним Законом о утвр</a:t>
            </a:r>
            <a:r>
              <a:rPr lang="en-US" sz="2400" dirty="0">
                <a:solidFill>
                  <a:schemeClr val="accent4">
                    <a:lumMod val="10000"/>
                  </a:schemeClr>
                </a:solidFill>
                <a:latin typeface="Times New Roman" pitchFamily="18" charset="0"/>
              </a:rPr>
              <a:t>ђ</a:t>
            </a:r>
            <a:r>
              <a:rPr lang="ru-RU" sz="2400" dirty="0">
                <a:solidFill>
                  <a:schemeClr val="accent4">
                    <a:lumMod val="10000"/>
                  </a:schemeClr>
                </a:solidFill>
                <a:latin typeface="Times New Roman" pitchFamily="18" charset="0"/>
              </a:rPr>
              <a:t>ивању катастарског прихода</a:t>
            </a:r>
            <a:r>
              <a:rPr lang="en-US" sz="2400" dirty="0">
                <a:solidFill>
                  <a:schemeClr val="accent4">
                    <a:lumMod val="10000"/>
                  </a:schemeClr>
                </a:solidFill>
                <a:latin typeface="Times New Roman" pitchFamily="18" charset="0"/>
              </a:rPr>
              <a:t>, </a:t>
            </a:r>
            <a:r>
              <a:rPr lang="ru-RU" sz="2400" dirty="0">
                <a:solidFill>
                  <a:schemeClr val="accent4">
                    <a:lumMod val="10000"/>
                  </a:schemeClr>
                </a:solidFill>
                <a:latin typeface="Times New Roman" pitchFamily="18" charset="0"/>
              </a:rPr>
              <a:t>односно Одлуком о утвр</a:t>
            </a:r>
            <a:r>
              <a:rPr lang="en-US" sz="2400" dirty="0">
                <a:solidFill>
                  <a:schemeClr val="accent4">
                    <a:lumMod val="10000"/>
                  </a:schemeClr>
                </a:solidFill>
                <a:latin typeface="Times New Roman" pitchFamily="18" charset="0"/>
              </a:rPr>
              <a:t>ђ</a:t>
            </a:r>
            <a:r>
              <a:rPr lang="ru-RU" sz="2400" dirty="0">
                <a:solidFill>
                  <a:schemeClr val="accent4">
                    <a:lumMod val="10000"/>
                  </a:schemeClr>
                </a:solidFill>
                <a:latin typeface="Times New Roman" pitchFamily="18" charset="0"/>
              </a:rPr>
              <a:t>ивању катастарског прихода од земљи</a:t>
            </a:r>
            <a:r>
              <a:rPr lang="en-US" sz="2400" dirty="0">
                <a:solidFill>
                  <a:schemeClr val="accent4">
                    <a:lumMod val="10000"/>
                  </a:schemeClr>
                </a:solidFill>
                <a:latin typeface="Times New Roman" pitchFamily="18" charset="0"/>
              </a:rPr>
              <a:t>ш</a:t>
            </a:r>
            <a:r>
              <a:rPr lang="ru-RU" sz="2400" dirty="0">
                <a:solidFill>
                  <a:schemeClr val="accent4">
                    <a:lumMod val="10000"/>
                  </a:schemeClr>
                </a:solidFill>
                <a:latin typeface="Times New Roman" pitchFamily="18" charset="0"/>
              </a:rPr>
              <a:t>та</a:t>
            </a:r>
            <a:r>
              <a:rPr lang="en-US" sz="2400" dirty="0">
                <a:solidFill>
                  <a:schemeClr val="accent4">
                    <a:lumMod val="10000"/>
                  </a:schemeClr>
                </a:solidFill>
                <a:latin typeface="Times New Roman" pitchFamily="18" charset="0"/>
              </a:rPr>
              <a:t>. </a:t>
            </a:r>
            <a:endParaRPr lang="ru-RU" sz="2400" dirty="0">
              <a:solidFill>
                <a:schemeClr val="accent4">
                  <a:lumMod val="10000"/>
                </a:schemeClr>
              </a:solidFill>
              <a:latin typeface="Times New Roman" pitchFamily="18" charset="0"/>
            </a:endParaRPr>
          </a:p>
          <a:p>
            <a:pPr algn="just">
              <a:lnSpc>
                <a:spcPct val="80000"/>
              </a:lnSpc>
              <a:buFontTx/>
              <a:buNone/>
            </a:pPr>
            <a:r>
              <a:rPr lang="ru-RU" sz="2400" dirty="0">
                <a:solidFill>
                  <a:schemeClr val="accent4">
                    <a:lumMod val="10000"/>
                  </a:schemeClr>
                </a:solidFill>
                <a:latin typeface="Times New Roman" pitchFamily="18" charset="0"/>
              </a:rPr>
              <a:t>	</a:t>
            </a:r>
          </a:p>
          <a:p>
            <a:pPr algn="just">
              <a:lnSpc>
                <a:spcPct val="80000"/>
              </a:lnSpc>
              <a:buFontTx/>
              <a:buNone/>
            </a:pPr>
            <a:r>
              <a:rPr lang="ru-RU" sz="2400" dirty="0">
                <a:solidFill>
                  <a:schemeClr val="accent4">
                    <a:lumMod val="10000"/>
                  </a:schemeClr>
                </a:solidFill>
                <a:latin typeface="Times New Roman" pitchFamily="18" charset="0"/>
              </a:rPr>
              <a:t>	Катастарским приходом сматра се просе</a:t>
            </a:r>
            <a:r>
              <a:rPr lang="en-US" sz="2400" dirty="0">
                <a:solidFill>
                  <a:schemeClr val="accent4">
                    <a:lumMod val="10000"/>
                  </a:schemeClr>
                </a:solidFill>
                <a:latin typeface="Times New Roman" pitchFamily="18" charset="0"/>
              </a:rPr>
              <a:t>ч</a:t>
            </a:r>
            <a:r>
              <a:rPr lang="ru-RU" sz="2400" dirty="0">
                <a:solidFill>
                  <a:schemeClr val="accent4">
                    <a:lumMod val="10000"/>
                  </a:schemeClr>
                </a:solidFill>
                <a:latin typeface="Times New Roman" pitchFamily="18" charset="0"/>
              </a:rPr>
              <a:t>ан приход од земљи</a:t>
            </a:r>
            <a:r>
              <a:rPr lang="en-US" sz="2400" dirty="0">
                <a:solidFill>
                  <a:schemeClr val="accent4">
                    <a:lumMod val="10000"/>
                  </a:schemeClr>
                </a:solidFill>
                <a:latin typeface="Times New Roman" pitchFamily="18" charset="0"/>
              </a:rPr>
              <a:t>ш</a:t>
            </a:r>
            <a:r>
              <a:rPr lang="ru-RU" sz="2400" dirty="0">
                <a:solidFill>
                  <a:schemeClr val="accent4">
                    <a:lumMod val="10000"/>
                  </a:schemeClr>
                </a:solidFill>
                <a:latin typeface="Times New Roman" pitchFamily="18" charset="0"/>
              </a:rPr>
              <a:t>та који се остварује уз уоби</a:t>
            </a:r>
            <a:r>
              <a:rPr lang="en-US" sz="2400" dirty="0">
                <a:solidFill>
                  <a:schemeClr val="accent4">
                    <a:lumMod val="10000"/>
                  </a:schemeClr>
                </a:solidFill>
                <a:latin typeface="Times New Roman" pitchFamily="18" charset="0"/>
              </a:rPr>
              <a:t>ч</a:t>
            </a:r>
            <a:r>
              <a:rPr lang="ru-RU" sz="2400" dirty="0">
                <a:solidFill>
                  <a:schemeClr val="accent4">
                    <a:lumMod val="10000"/>
                  </a:schemeClr>
                </a:solidFill>
                <a:latin typeface="Times New Roman" pitchFamily="18" charset="0"/>
              </a:rPr>
              <a:t>ајени на</a:t>
            </a:r>
            <a:r>
              <a:rPr lang="en-US" sz="2400" dirty="0">
                <a:solidFill>
                  <a:schemeClr val="accent4">
                    <a:lumMod val="10000"/>
                  </a:schemeClr>
                </a:solidFill>
                <a:latin typeface="Times New Roman" pitchFamily="18" charset="0"/>
              </a:rPr>
              <a:t>ч</a:t>
            </a:r>
            <a:r>
              <a:rPr lang="ru-RU" sz="2400" dirty="0">
                <a:solidFill>
                  <a:schemeClr val="accent4">
                    <a:lumMod val="10000"/>
                  </a:schemeClr>
                </a:solidFill>
                <a:latin typeface="Times New Roman" pitchFamily="18" charset="0"/>
              </a:rPr>
              <a:t>ин привре</a:t>
            </a:r>
            <a:r>
              <a:rPr lang="en-US" sz="2400" dirty="0">
                <a:solidFill>
                  <a:schemeClr val="accent4">
                    <a:lumMod val="10000"/>
                  </a:schemeClr>
                </a:solidFill>
                <a:latin typeface="Times New Roman" pitchFamily="18" charset="0"/>
              </a:rPr>
              <a:t>ђ</a:t>
            </a:r>
            <a:r>
              <a:rPr lang="ru-RU" sz="2400" dirty="0">
                <a:solidFill>
                  <a:schemeClr val="accent4">
                    <a:lumMod val="10000"/>
                  </a:schemeClr>
                </a:solidFill>
                <a:latin typeface="Times New Roman" pitchFamily="18" charset="0"/>
              </a:rPr>
              <a:t>ивања у области биљне и сто</a:t>
            </a:r>
            <a:r>
              <a:rPr lang="en-US" sz="2400" dirty="0">
                <a:solidFill>
                  <a:schemeClr val="accent4">
                    <a:lumMod val="10000"/>
                  </a:schemeClr>
                </a:solidFill>
                <a:latin typeface="Times New Roman" pitchFamily="18" charset="0"/>
              </a:rPr>
              <a:t>ч</a:t>
            </a:r>
            <a:r>
              <a:rPr lang="ru-RU" sz="2400" dirty="0">
                <a:solidFill>
                  <a:schemeClr val="accent4">
                    <a:lumMod val="10000"/>
                  </a:schemeClr>
                </a:solidFill>
                <a:latin typeface="Times New Roman" pitchFamily="18" charset="0"/>
              </a:rPr>
              <a:t>арске производње</a:t>
            </a:r>
            <a:r>
              <a:rPr lang="en-US" sz="2400" dirty="0">
                <a:solidFill>
                  <a:schemeClr val="accent4">
                    <a:lumMod val="10000"/>
                  </a:schemeClr>
                </a:solidFill>
                <a:latin typeface="Times New Roman" pitchFamily="18" charset="0"/>
              </a:rPr>
              <a:t>, </a:t>
            </a:r>
            <a:r>
              <a:rPr lang="ru-RU" sz="2400" dirty="0">
                <a:solidFill>
                  <a:schemeClr val="accent4">
                    <a:lumMod val="10000"/>
                  </a:schemeClr>
                </a:solidFill>
                <a:latin typeface="Times New Roman" pitchFamily="18" charset="0"/>
              </a:rPr>
              <a:t>умањен за просје</a:t>
            </a:r>
            <a:r>
              <a:rPr lang="en-US" sz="2400" dirty="0">
                <a:solidFill>
                  <a:schemeClr val="accent4">
                    <a:lumMod val="10000"/>
                  </a:schemeClr>
                </a:solidFill>
                <a:latin typeface="Times New Roman" pitchFamily="18" charset="0"/>
              </a:rPr>
              <a:t>ч</a:t>
            </a:r>
            <a:r>
              <a:rPr lang="ru-RU" sz="2400" dirty="0">
                <a:solidFill>
                  <a:schemeClr val="accent4">
                    <a:lumMod val="10000"/>
                  </a:schemeClr>
                </a:solidFill>
                <a:latin typeface="Times New Roman" pitchFamily="18" charset="0"/>
              </a:rPr>
              <a:t>не материјалне тро</a:t>
            </a:r>
            <a:r>
              <a:rPr lang="en-US" sz="2400" dirty="0">
                <a:solidFill>
                  <a:schemeClr val="accent4">
                    <a:lumMod val="10000"/>
                  </a:schemeClr>
                </a:solidFill>
                <a:latin typeface="Times New Roman" pitchFamily="18" charset="0"/>
              </a:rPr>
              <a:t>ш</a:t>
            </a:r>
            <a:r>
              <a:rPr lang="ru-RU" sz="2400" dirty="0">
                <a:solidFill>
                  <a:schemeClr val="accent4">
                    <a:lumMod val="10000"/>
                  </a:schemeClr>
                </a:solidFill>
                <a:latin typeface="Times New Roman" pitchFamily="18" charset="0"/>
              </a:rPr>
              <a:t>кове такве производње</a:t>
            </a:r>
            <a:r>
              <a:rPr lang="en-US" sz="2400" dirty="0">
                <a:solidFill>
                  <a:schemeClr val="accent4">
                    <a:lumMod val="10000"/>
                  </a:schemeClr>
                </a:solidFill>
                <a:latin typeface="Times New Roman" pitchFamily="18" charset="0"/>
              </a:rPr>
              <a:t>. </a:t>
            </a:r>
            <a:r>
              <a:rPr lang="ru-RU" sz="2400" dirty="0">
                <a:solidFill>
                  <a:schemeClr val="accent4">
                    <a:lumMod val="10000"/>
                  </a:schemeClr>
                </a:solidFill>
                <a:latin typeface="Times New Roman" pitchFamily="18" charset="0"/>
              </a:rPr>
              <a:t>Обрачун катастарског прихода врши републички орган надлежан за геодетске послове.</a:t>
            </a:r>
            <a:endParaRPr lang="en-GB" sz="2400" dirty="0">
              <a:solidFill>
                <a:schemeClr val="accent4">
                  <a:lumMod val="10000"/>
                </a:schemeClr>
              </a:solidFill>
              <a:latin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00034" y="357166"/>
            <a:ext cx="8501122" cy="649288"/>
          </a:xfrm>
        </p:spPr>
        <p:txBody>
          <a:bodyPr/>
          <a:lstStyle/>
          <a:p>
            <a:pPr algn="ctr"/>
            <a:r>
              <a:rPr lang="sr-Cyrl-CS" sz="4000" dirty="0">
                <a:solidFill>
                  <a:schemeClr val="accent4">
                    <a:lumMod val="10000"/>
                  </a:schemeClr>
                </a:solidFill>
                <a:latin typeface="Times New Roman" pitchFamily="18" charset="0"/>
              </a:rPr>
              <a:t>ПОВОЉНОСТИ ЗА ПОЉОПРИВРЕДНИКЕ</a:t>
            </a:r>
            <a:endParaRPr lang="en-GB" sz="4000" dirty="0">
              <a:solidFill>
                <a:schemeClr val="accent4">
                  <a:lumMod val="10000"/>
                </a:schemeClr>
              </a:solidFill>
              <a:latin typeface="Times New Roman" pitchFamily="18" charset="0"/>
            </a:endParaRPr>
          </a:p>
        </p:txBody>
      </p:sp>
      <p:sp>
        <p:nvSpPr>
          <p:cNvPr id="14339" name="Rectangle 3"/>
          <p:cNvSpPr>
            <a:spLocks noGrp="1" noChangeArrowheads="1"/>
          </p:cNvSpPr>
          <p:nvPr>
            <p:ph type="body" idx="1"/>
          </p:nvPr>
        </p:nvSpPr>
        <p:spPr>
          <a:xfrm>
            <a:off x="428596" y="1643050"/>
            <a:ext cx="8229600" cy="4800600"/>
          </a:xfrm>
        </p:spPr>
        <p:txBody>
          <a:bodyPr/>
          <a:lstStyle/>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Уколико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пољопривредно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газдинставо</a:t>
            </a:r>
            <a:r>
              <a:rPr lang="en-US" sz="2000" dirty="0">
                <a:solidFill>
                  <a:schemeClr val="accent4">
                    <a:lumMod val="10000"/>
                  </a:schemeClr>
                </a:solidFill>
                <a:latin typeface="Times New Roman" pitchFamily="18" charset="0"/>
                <a:cs typeface="Times New Roman" pitchFamily="18" charset="0"/>
              </a:rPr>
              <a:t>  у </a:t>
            </a:r>
            <a:r>
              <a:rPr lang="en-US" sz="2000" dirty="0" err="1">
                <a:solidFill>
                  <a:schemeClr val="accent4">
                    <a:lumMod val="10000"/>
                  </a:schemeClr>
                </a:solidFill>
                <a:latin typeface="Times New Roman" pitchFamily="18" charset="0"/>
                <a:cs typeface="Times New Roman" pitchFamily="18" charset="0"/>
              </a:rPr>
              <a:t>систему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пореза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додату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вредност</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значајно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мијења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његов</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положај</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јер</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уласком</a:t>
            </a:r>
            <a:r>
              <a:rPr lang="en-US" sz="2000" dirty="0">
                <a:solidFill>
                  <a:schemeClr val="accent4">
                    <a:lumMod val="10000"/>
                  </a:schemeClr>
                </a:solidFill>
                <a:latin typeface="Times New Roman" pitchFamily="18" charset="0"/>
                <a:cs typeface="Times New Roman" pitchFamily="18" charset="0"/>
              </a:rPr>
              <a:t> у </a:t>
            </a:r>
            <a:r>
              <a:rPr lang="en-US" sz="2000" dirty="0" err="1">
                <a:solidFill>
                  <a:schemeClr val="accent4">
                    <a:lumMod val="10000"/>
                  </a:schemeClr>
                </a:solidFill>
                <a:latin typeface="Times New Roman" pitchFamily="18" charset="0"/>
                <a:cs typeface="Times New Roman" pitchFamily="18" charset="0"/>
              </a:rPr>
              <a:t>систем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пореза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додату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вредност</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пољопривредно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газдинство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постаје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обвезник</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пореза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приходе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од</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самосталних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дјелатности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други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начин</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плаћа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доприносе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обавезно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социјално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осигурање</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мора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води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пословне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књиге</a:t>
            </a:r>
            <a:r>
              <a:rPr lang="en-US" sz="2000" dirty="0">
                <a:solidFill>
                  <a:schemeClr val="accent4">
                    <a:lumMod val="10000"/>
                  </a:schemeClr>
                </a:solidFill>
                <a:latin typeface="Times New Roman" pitchFamily="18" charset="0"/>
                <a:cs typeface="Times New Roman" pitchFamily="18" charset="0"/>
              </a:rPr>
              <a:t>. </a:t>
            </a:r>
          </a:p>
          <a:p>
            <a:pPr algn="just">
              <a:lnSpc>
                <a:spcPct val="80000"/>
              </a:lnSpc>
              <a:buFontTx/>
              <a:buNone/>
            </a:pPr>
            <a:endParaRPr lang="sr-Cyrl-CS" sz="2000" dirty="0">
              <a:solidFill>
                <a:schemeClr val="accent4">
                  <a:lumMod val="10000"/>
                </a:schemeClr>
              </a:solidFill>
              <a:latin typeface="Times New Roman" pitchFamily="18" charset="0"/>
              <a:cs typeface="Times New Roman" pitchFamily="18" charset="0"/>
            </a:endParaRPr>
          </a:p>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Опорезива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добит</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пољопривредног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предузећа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улази</a:t>
            </a:r>
            <a:r>
              <a:rPr lang="en-US" sz="2000" dirty="0">
                <a:solidFill>
                  <a:schemeClr val="accent4">
                    <a:lumMod val="10000"/>
                  </a:schemeClr>
                </a:solidFill>
                <a:latin typeface="Times New Roman" pitchFamily="18" charset="0"/>
                <a:cs typeface="Times New Roman" pitchFamily="18" charset="0"/>
              </a:rPr>
              <a:t> у </a:t>
            </a:r>
            <a:r>
              <a:rPr lang="en-US" sz="2000" dirty="0" err="1">
                <a:solidFill>
                  <a:schemeClr val="accent4">
                    <a:lumMod val="10000"/>
                  </a:schemeClr>
                </a:solidFill>
                <a:latin typeface="Times New Roman" pitchFamily="18" charset="0"/>
                <a:cs typeface="Times New Roman" pitchFamily="18" charset="0"/>
              </a:rPr>
              <a:t>укупан</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годишњи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доходак</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који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плаћа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годишњи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порез</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доходак</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грађана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изнад</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неопорезивог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износа</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уводи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другачији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режим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располагања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новцем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рачуна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пољопривредног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газдинства</a:t>
            </a:r>
            <a:r>
              <a:rPr lang="en-US" sz="2000" dirty="0">
                <a:solidFill>
                  <a:schemeClr val="accent4">
                    <a:lumMod val="10000"/>
                  </a:schemeClr>
                </a:solidFill>
                <a:latin typeface="Times New Roman" pitchFamily="18" charset="0"/>
                <a:cs typeface="Times New Roman" pitchFamily="18" charset="0"/>
              </a:rPr>
              <a:t>. </a:t>
            </a:r>
          </a:p>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p>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Највећа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предност</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пољопривредно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газдинство</a:t>
            </a:r>
            <a:r>
              <a:rPr lang="en-US" sz="2000" dirty="0">
                <a:solidFill>
                  <a:schemeClr val="accent4">
                    <a:lumMod val="10000"/>
                  </a:schemeClr>
                </a:solidFill>
                <a:latin typeface="Times New Roman" pitchFamily="18" charset="0"/>
                <a:cs typeface="Times New Roman" pitchFamily="18" charset="0"/>
              </a:rPr>
              <a:t> у </a:t>
            </a:r>
            <a:r>
              <a:rPr lang="en-US" sz="2000" dirty="0" err="1">
                <a:solidFill>
                  <a:schemeClr val="accent4">
                    <a:lumMod val="10000"/>
                  </a:schemeClr>
                </a:solidFill>
                <a:latin typeface="Times New Roman" pitchFamily="18" charset="0"/>
                <a:cs typeface="Times New Roman" pitchFamily="18" charset="0"/>
              </a:rPr>
              <a:t>систему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пореза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додату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вредност</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проистиче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из</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могућности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порез</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додату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вредност</a:t>
            </a:r>
            <a:r>
              <a:rPr lang="en-US" sz="2000" dirty="0">
                <a:solidFill>
                  <a:schemeClr val="accent4">
                    <a:lumMod val="10000"/>
                  </a:schemeClr>
                </a:solidFill>
                <a:latin typeface="Times New Roman" pitchFamily="18" charset="0"/>
                <a:cs typeface="Times New Roman" pitchFamily="18" charset="0"/>
              </a:rPr>
              <a:t> у </a:t>
            </a:r>
            <a:r>
              <a:rPr lang="en-US" sz="2000" dirty="0" err="1">
                <a:solidFill>
                  <a:schemeClr val="accent4">
                    <a:lumMod val="10000"/>
                  </a:schemeClr>
                </a:solidFill>
                <a:latin typeface="Times New Roman" pitchFamily="18" charset="0"/>
                <a:cs typeface="Times New Roman" pitchFamily="18" charset="0"/>
              </a:rPr>
              <a:t>вези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извршеног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промета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добара</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услуга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умањи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претходни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порез</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додату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вредност</a:t>
            </a:r>
            <a:r>
              <a:rPr lang="en-US" sz="2000" dirty="0">
                <a:solidFill>
                  <a:schemeClr val="accent4">
                    <a:lumMod val="10000"/>
                  </a:schemeClr>
                </a:solidFill>
                <a:latin typeface="Times New Roman" pitchFamily="18" charset="0"/>
                <a:cs typeface="Times New Roman" pitchFamily="18" charset="0"/>
              </a:rPr>
              <a:t> у </a:t>
            </a:r>
            <a:r>
              <a:rPr lang="en-US" sz="2000" dirty="0" err="1">
                <a:solidFill>
                  <a:schemeClr val="accent4">
                    <a:lumMod val="10000"/>
                  </a:schemeClr>
                </a:solidFill>
                <a:latin typeface="Times New Roman" pitchFamily="18" charset="0"/>
                <a:cs typeface="Times New Roman" pitchFamily="18" charset="0"/>
              </a:rPr>
              <a:t>вези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примљених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добара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односно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услуга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Погодност</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повећава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уколико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примљена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добра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односно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услуге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односе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велике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инвестиције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односно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значајна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улагања</a:t>
            </a:r>
            <a:r>
              <a:rPr lang="en-US" sz="2000" dirty="0">
                <a:solidFill>
                  <a:schemeClr val="accent4">
                    <a:lumMod val="10000"/>
                  </a:schemeClr>
                </a:solidFill>
                <a:latin typeface="Times New Roman" pitchFamily="18" charset="0"/>
                <a:cs typeface="Times New Roman" pitchFamily="18" charset="0"/>
              </a:rPr>
              <a:t> у </a:t>
            </a:r>
            <a:r>
              <a:rPr lang="en-US" sz="2000" dirty="0" err="1">
                <a:solidFill>
                  <a:schemeClr val="accent4">
                    <a:lumMod val="10000"/>
                  </a:schemeClr>
                </a:solidFill>
                <a:latin typeface="Times New Roman" pitchFamily="18" charset="0"/>
                <a:cs typeface="Times New Roman" pitchFamily="18" charset="0"/>
              </a:rPr>
              <a:t>набавку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опреме</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грађевинских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објеката</a:t>
            </a:r>
            <a:r>
              <a:rPr lang="en-US" sz="2000" dirty="0">
                <a:solidFill>
                  <a:schemeClr val="accent4">
                    <a:lumMod val="10000"/>
                  </a:schemeClr>
                </a:solidFill>
                <a:latin typeface="Times New Roman" pitchFamily="18" charset="0"/>
                <a:cs typeface="Times New Roman" pitchFamily="18" charset="0"/>
              </a:rPr>
              <a:t>.</a:t>
            </a:r>
            <a:endParaRPr lang="en-GB" sz="2000" dirty="0">
              <a:solidFill>
                <a:schemeClr val="accent4">
                  <a:lumMod val="10000"/>
                </a:schemeClr>
              </a:solidFill>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ktangel 7"/>
          <p:cNvSpPr/>
          <p:nvPr/>
        </p:nvSpPr>
        <p:spPr>
          <a:xfrm>
            <a:off x="449263" y="571480"/>
            <a:ext cx="8304212" cy="5738833"/>
          </a:xfrm>
          <a:prstGeom prst="rect">
            <a:avLst/>
          </a:prstGeom>
          <a:gradFill>
            <a:gsLst>
              <a:gs pos="0">
                <a:schemeClr val="accent1">
                  <a:tint val="100000"/>
                  <a:shade val="100000"/>
                  <a:satMod val="130000"/>
                  <a:alpha val="85000"/>
                </a:schemeClr>
              </a:gs>
              <a:gs pos="100000">
                <a:schemeClr val="accent1">
                  <a:tint val="50000"/>
                  <a:shade val="100000"/>
                  <a:satMod val="350000"/>
                  <a:alpha val="71000"/>
                </a:schemeClr>
              </a:gs>
            </a:gsLst>
          </a:gradFill>
          <a:effectLst/>
        </p:spPr>
        <p:style>
          <a:lnRef idx="1">
            <a:schemeClr val="accent1"/>
          </a:lnRef>
          <a:fillRef idx="3">
            <a:schemeClr val="accent1"/>
          </a:fillRef>
          <a:effectRef idx="2">
            <a:schemeClr val="accent1"/>
          </a:effectRef>
          <a:fontRef idx="minor">
            <a:schemeClr val="lt1"/>
          </a:fontRef>
        </p:style>
        <p:txBody>
          <a:bodyPr anchor="ctr"/>
          <a:lstStyle/>
          <a:p>
            <a:pPr indent="20638" algn="just">
              <a:lnSpc>
                <a:spcPct val="80000"/>
              </a:lnSpc>
              <a:buFontTx/>
              <a:buNone/>
            </a:pPr>
            <a:r>
              <a:rPr lang="ru-RU" sz="2600" b="1" dirty="0" smtClean="0">
                <a:solidFill>
                  <a:schemeClr val="accent4">
                    <a:lumMod val="10000"/>
                  </a:schemeClr>
                </a:solidFill>
                <a:latin typeface="Times New Roman" pitchFamily="18" charset="0"/>
              </a:rPr>
              <a:t>Околности које морају размотрити пољопривредници су:</a:t>
            </a:r>
            <a:endParaRPr lang="sr-Cyrl-RS" sz="2600" b="1" dirty="0">
              <a:solidFill>
                <a:schemeClr val="accent4">
                  <a:lumMod val="10000"/>
                </a:schemeClr>
              </a:solidFill>
              <a:latin typeface="Times New Roman" pitchFamily="18" charset="0"/>
            </a:endParaRPr>
          </a:p>
          <a:p>
            <a:pPr indent="20638" algn="just">
              <a:lnSpc>
                <a:spcPct val="80000"/>
              </a:lnSpc>
              <a:buFont typeface="Arial" pitchFamily="34" charset="0"/>
              <a:buChar char="•"/>
            </a:pPr>
            <a:r>
              <a:rPr lang="it-IT" sz="2600" dirty="0" smtClean="0">
                <a:solidFill>
                  <a:schemeClr val="accent4">
                    <a:lumMod val="10000"/>
                  </a:schemeClr>
                </a:solidFill>
                <a:latin typeface="Times New Roman" pitchFamily="18" charset="0"/>
              </a:rPr>
              <a:t>да ли су набавке добара и услуга претежно од пореских обвезника или лица ван система ПДВ-а.</a:t>
            </a:r>
            <a:endParaRPr lang="sr-Cyrl-RS" sz="2600" dirty="0" smtClean="0">
              <a:solidFill>
                <a:schemeClr val="accent4">
                  <a:lumMod val="10000"/>
                </a:schemeClr>
              </a:solidFill>
              <a:latin typeface="Times New Roman" pitchFamily="18" charset="0"/>
            </a:endParaRPr>
          </a:p>
          <a:p>
            <a:pPr indent="20638" algn="just">
              <a:lnSpc>
                <a:spcPct val="80000"/>
              </a:lnSpc>
              <a:buFont typeface="Arial" pitchFamily="34" charset="0"/>
              <a:buChar char="•"/>
            </a:pPr>
            <a:r>
              <a:rPr lang="it-IT" sz="2600" dirty="0" smtClean="0">
                <a:solidFill>
                  <a:schemeClr val="accent4">
                    <a:lumMod val="10000"/>
                  </a:schemeClr>
                </a:solidFill>
                <a:latin typeface="Times New Roman" pitchFamily="18" charset="0"/>
              </a:rPr>
              <a:t>да ли су испоруке добара и услуга претежно порезним обвезницама или лицима ван система ПДВ-а.</a:t>
            </a:r>
          </a:p>
          <a:p>
            <a:pPr marL="0" lvl="1" indent="20638" algn="just">
              <a:lnSpc>
                <a:spcPct val="80000"/>
              </a:lnSpc>
            </a:pPr>
            <a:endParaRPr lang="sr-Cyrl-RS" sz="2600" dirty="0" smtClean="0">
              <a:solidFill>
                <a:schemeClr val="accent4">
                  <a:lumMod val="10000"/>
                </a:schemeClr>
              </a:solidFill>
              <a:latin typeface="Times New Roman" pitchFamily="18" charset="0"/>
            </a:endParaRPr>
          </a:p>
          <a:p>
            <a:pPr marL="0" lvl="1" indent="20638" algn="just">
              <a:lnSpc>
                <a:spcPct val="80000"/>
              </a:lnSpc>
            </a:pPr>
            <a:r>
              <a:rPr lang="it-IT" sz="2600" b="1" dirty="0" smtClean="0">
                <a:solidFill>
                  <a:schemeClr val="accent4">
                    <a:lumMod val="10000"/>
                  </a:schemeClr>
                </a:solidFill>
                <a:latin typeface="Times New Roman" pitchFamily="18" charset="0"/>
              </a:rPr>
              <a:t>Повољности за пољопривреднике да буду изван система ПДВ-а, су:</a:t>
            </a:r>
            <a:endParaRPr lang="sr-Cyrl-RS" sz="2600" b="1" dirty="0" smtClean="0">
              <a:solidFill>
                <a:schemeClr val="accent4">
                  <a:lumMod val="10000"/>
                </a:schemeClr>
              </a:solidFill>
              <a:latin typeface="Times New Roman" pitchFamily="18" charset="0"/>
            </a:endParaRPr>
          </a:p>
          <a:p>
            <a:pPr marL="0" lvl="1" indent="20638" algn="just">
              <a:lnSpc>
                <a:spcPct val="80000"/>
              </a:lnSpc>
              <a:buFont typeface="Arial" pitchFamily="34" charset="0"/>
              <a:buChar char="•"/>
            </a:pPr>
            <a:r>
              <a:rPr lang="it-IT" sz="2600" dirty="0" smtClean="0">
                <a:solidFill>
                  <a:schemeClr val="accent4">
                    <a:lumMod val="10000"/>
                  </a:schemeClr>
                </a:solidFill>
                <a:latin typeface="Times New Roman" pitchFamily="18" charset="0"/>
              </a:rPr>
              <a:t>ако имају ниске набавке добара и услуга,</a:t>
            </a:r>
            <a:endParaRPr lang="ru-RU" sz="2600" dirty="0" smtClean="0">
              <a:solidFill>
                <a:schemeClr val="accent4">
                  <a:lumMod val="10000"/>
                </a:schemeClr>
              </a:solidFill>
              <a:latin typeface="Times New Roman" pitchFamily="18" charset="0"/>
            </a:endParaRPr>
          </a:p>
          <a:p>
            <a:pPr marL="0" lvl="1" indent="20638" algn="just">
              <a:lnSpc>
                <a:spcPct val="80000"/>
              </a:lnSpc>
              <a:buFont typeface="Arial" pitchFamily="34" charset="0"/>
              <a:buChar char="•"/>
            </a:pPr>
            <a:r>
              <a:rPr lang="ru-RU" sz="2600" dirty="0" smtClean="0">
                <a:solidFill>
                  <a:schemeClr val="accent4">
                    <a:lumMod val="10000"/>
                  </a:schemeClr>
                </a:solidFill>
                <a:latin typeface="Times New Roman" pitchFamily="18" charset="0"/>
              </a:rPr>
              <a:t>ако имају високе испоруке добара и услуга.</a:t>
            </a:r>
          </a:p>
          <a:p>
            <a:pPr marL="0" lvl="1" indent="20638" algn="just">
              <a:lnSpc>
                <a:spcPct val="80000"/>
              </a:lnSpc>
            </a:pPr>
            <a:endParaRPr lang="ru-RU" sz="2600" dirty="0" smtClean="0">
              <a:solidFill>
                <a:schemeClr val="accent4">
                  <a:lumMod val="10000"/>
                </a:schemeClr>
              </a:solidFill>
              <a:latin typeface="Times New Roman" pitchFamily="18" charset="0"/>
            </a:endParaRPr>
          </a:p>
          <a:p>
            <a:pPr marL="0" lvl="1" indent="20638" algn="just">
              <a:lnSpc>
                <a:spcPct val="80000"/>
              </a:lnSpc>
            </a:pPr>
            <a:r>
              <a:rPr lang="ru-RU" sz="2600" b="1" dirty="0" smtClean="0">
                <a:solidFill>
                  <a:schemeClr val="accent4">
                    <a:lumMod val="10000"/>
                  </a:schemeClr>
                </a:solidFill>
                <a:latin typeface="Times New Roman" pitchFamily="18" charset="0"/>
              </a:rPr>
              <a:t>Повољности за пољопривреднике да буду у систему ПДВ-а, су:</a:t>
            </a:r>
          </a:p>
          <a:p>
            <a:pPr marL="0" lvl="1" indent="20638" algn="just">
              <a:lnSpc>
                <a:spcPct val="80000"/>
              </a:lnSpc>
              <a:buFont typeface="Arial" pitchFamily="34" charset="0"/>
              <a:buChar char="•"/>
            </a:pPr>
            <a:r>
              <a:rPr lang="ru-RU" sz="2600" dirty="0" smtClean="0">
                <a:solidFill>
                  <a:schemeClr val="accent4">
                    <a:lumMod val="10000"/>
                  </a:schemeClr>
                </a:solidFill>
                <a:latin typeface="Times New Roman" pitchFamily="18" charset="0"/>
              </a:rPr>
              <a:t>ако имају високе набавке добара и услуга,</a:t>
            </a:r>
          </a:p>
          <a:p>
            <a:pPr marL="0" lvl="1" indent="20638" algn="just">
              <a:lnSpc>
                <a:spcPct val="80000"/>
              </a:lnSpc>
              <a:buFont typeface="Arial" pitchFamily="34" charset="0"/>
              <a:buChar char="•"/>
            </a:pPr>
            <a:r>
              <a:rPr lang="ru-RU" sz="2600" dirty="0" smtClean="0">
                <a:solidFill>
                  <a:schemeClr val="accent4">
                    <a:lumMod val="10000"/>
                  </a:schemeClr>
                </a:solidFill>
                <a:latin typeface="Times New Roman" pitchFamily="18" charset="0"/>
              </a:rPr>
              <a:t>ако имају ниске испоруке добара и услуга.</a:t>
            </a:r>
            <a:endParaRPr lang="en-GB" sz="2600" dirty="0" smtClean="0">
              <a:solidFill>
                <a:schemeClr val="accent4">
                  <a:lumMod val="10000"/>
                </a:schemeClr>
              </a:solidFill>
              <a:latin typeface="Times New Roman" pitchFamily="18" charset="0"/>
            </a:endParaRPr>
          </a:p>
          <a:p>
            <a:pPr marL="990600" lvl="1" indent="-533400">
              <a:lnSpc>
                <a:spcPct val="80000"/>
              </a:lnSpc>
            </a:pPr>
            <a:endParaRPr lang="en-GB" sz="2600" dirty="0">
              <a:solidFill>
                <a:schemeClr val="accent4">
                  <a:lumMod val="10000"/>
                </a:schemeClr>
              </a:solidFill>
              <a:latin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sr-Cyrl-CS" sz="3600">
                <a:latin typeface="Times New Roman" pitchFamily="18" charset="0"/>
              </a:rPr>
              <a:t>Категорије пољопривредних произвођача</a:t>
            </a:r>
            <a:endParaRPr lang="en-GB" sz="3600">
              <a:latin typeface="Times New Roman" pitchFamily="18" charset="0"/>
            </a:endParaRPr>
          </a:p>
        </p:txBody>
      </p:sp>
      <p:sp>
        <p:nvSpPr>
          <p:cNvPr id="16387" name="Rectangle 3"/>
          <p:cNvSpPr>
            <a:spLocks noGrp="1" noChangeArrowheads="1"/>
          </p:cNvSpPr>
          <p:nvPr>
            <p:ph type="body" idx="1"/>
          </p:nvPr>
        </p:nvSpPr>
        <p:spPr>
          <a:xfrm>
            <a:off x="0" y="428604"/>
            <a:ext cx="8858280" cy="4953000"/>
          </a:xfrm>
        </p:spPr>
        <p:txBody>
          <a:bodyPr/>
          <a:lstStyle/>
          <a:p>
            <a:pPr marL="609600" indent="-609600" algn="just">
              <a:lnSpc>
                <a:spcPct val="80000"/>
              </a:lnSpc>
              <a:buFontTx/>
              <a:buNone/>
            </a:pPr>
            <a:r>
              <a:rPr lang="ru-RU" sz="1600" dirty="0">
                <a:solidFill>
                  <a:schemeClr val="accent4">
                    <a:lumMod val="10000"/>
                  </a:schemeClr>
                </a:solidFill>
                <a:latin typeface="Times New Roman" pitchFamily="18" charset="0"/>
                <a:cs typeface="Times New Roman" pitchFamily="18" charset="0"/>
              </a:rPr>
              <a:t>	Лица која производе и продају пољопривредне и шумске производе или врше услуге у овој области, а која нису евидентирана као обвезници пореза на катастарски приход и која у складу са тим не могу добити решење којим им Управа за индиректно опорезивања (УИО) одобрава право на паушалну ПДВ накнаду – ова лица у систему ПДВ-а имају статус крајњих потрошача као и сви остали грађани;</a:t>
            </a:r>
          </a:p>
          <a:p>
            <a:pPr marL="609600" indent="-609600" algn="just">
              <a:lnSpc>
                <a:spcPct val="80000"/>
              </a:lnSpc>
              <a:buFontTx/>
              <a:buNone/>
            </a:pPr>
            <a:endParaRPr lang="ru-RU" sz="1600" dirty="0">
              <a:solidFill>
                <a:schemeClr val="accent4">
                  <a:lumMod val="10000"/>
                </a:schemeClr>
              </a:solidFill>
              <a:latin typeface="Times New Roman" pitchFamily="18" charset="0"/>
              <a:cs typeface="Times New Roman" pitchFamily="18" charset="0"/>
            </a:endParaRPr>
          </a:p>
          <a:p>
            <a:pPr marL="609600" indent="-609600" algn="just">
              <a:lnSpc>
                <a:spcPct val="80000"/>
              </a:lnSpc>
              <a:buFontTx/>
              <a:buNone/>
            </a:pPr>
            <a:r>
              <a:rPr lang="ru-RU" sz="1600" dirty="0">
                <a:solidFill>
                  <a:schemeClr val="accent4">
                    <a:lumMod val="10000"/>
                  </a:schemeClr>
                </a:solidFill>
                <a:latin typeface="Times New Roman" pitchFamily="18" charset="0"/>
                <a:cs typeface="Times New Roman" pitchFamily="18" charset="0"/>
              </a:rPr>
              <a:t>	Пољопривредници који су евидентирани као обвезници пореза на катастарски приход и који нису поднели захтев за добровољну рагистрацију а катастарски приход свих чланова њиховог домаћинства не достиже 15.000. КМ – ова лица од УИО морају добити одобрење (решење) којим им се даје право на накнаду паушалне ПДВ накнаде;</a:t>
            </a:r>
          </a:p>
          <a:p>
            <a:pPr marL="609600" indent="-609600" algn="just">
              <a:lnSpc>
                <a:spcPct val="80000"/>
              </a:lnSpc>
              <a:buFontTx/>
              <a:buNone/>
            </a:pPr>
            <a:endParaRPr lang="ru-RU" sz="1600" dirty="0">
              <a:solidFill>
                <a:schemeClr val="accent4">
                  <a:lumMod val="10000"/>
                </a:schemeClr>
              </a:solidFill>
              <a:latin typeface="Times New Roman" pitchFamily="18" charset="0"/>
              <a:cs typeface="Times New Roman" pitchFamily="18" charset="0"/>
            </a:endParaRPr>
          </a:p>
          <a:p>
            <a:pPr marL="609600" indent="-609600" algn="just">
              <a:lnSpc>
                <a:spcPct val="80000"/>
              </a:lnSpc>
              <a:buFontTx/>
              <a:buNone/>
            </a:pPr>
            <a:r>
              <a:rPr lang="ru-RU" sz="1600" dirty="0">
                <a:solidFill>
                  <a:schemeClr val="accent4">
                    <a:lumMod val="10000"/>
                  </a:schemeClr>
                </a:solidFill>
                <a:latin typeface="Times New Roman" pitchFamily="18" charset="0"/>
                <a:cs typeface="Times New Roman" pitchFamily="18" charset="0"/>
              </a:rPr>
              <a:t>	„Редовни“ порески обвезници за ПДВ који тај статус стичу или на основу решења који УИО треба да донесе по службеној дужности, уколико им је катастарски приход 15.000. КМ или више, или по основу добровољне регистрације за ПДВ, без обзира на висину њиховог катастарског прихода.</a:t>
            </a:r>
          </a:p>
          <a:p>
            <a:pPr marL="609600" indent="-609600" algn="just">
              <a:lnSpc>
                <a:spcPct val="80000"/>
              </a:lnSpc>
              <a:buFontTx/>
              <a:buNone/>
            </a:pPr>
            <a:endParaRPr lang="ru-RU" sz="1600" dirty="0">
              <a:solidFill>
                <a:schemeClr val="accent4">
                  <a:lumMod val="10000"/>
                </a:schemeClr>
              </a:solidFill>
              <a:latin typeface="Times New Roman" pitchFamily="18" charset="0"/>
              <a:cs typeface="Times New Roman" pitchFamily="18" charset="0"/>
            </a:endParaRPr>
          </a:p>
          <a:p>
            <a:pPr marL="609600" indent="-609600" algn="just">
              <a:lnSpc>
                <a:spcPct val="80000"/>
              </a:lnSpc>
              <a:buFontTx/>
              <a:buNone/>
            </a:pPr>
            <a:r>
              <a:rPr lang="ru-RU" sz="1600" dirty="0">
                <a:solidFill>
                  <a:schemeClr val="accent4">
                    <a:lumMod val="10000"/>
                  </a:schemeClr>
                </a:solidFill>
                <a:latin typeface="Times New Roman" pitchFamily="18" charset="0"/>
                <a:cs typeface="Times New Roman" pitchFamily="18" charset="0"/>
              </a:rPr>
              <a:t>	Посебну групу пољопривредних произвођача у систему ПДВ-а чине правна и физичка лица која су регистрована за обављање неке од дјелатности из области пољопривреде или шумарства. Та лица (земљорадничке задруге, фарме, рибњаци, шумска газдинства) се, уколико њихов опорезиви промет добрима и услугама прелази или се очекује да ће прећи прописани праг опорезивања од 50.000КМ, сматрају обвезницима ПДВ-а, са свим правима и обавезама које такав статус подразумева. Уколико остану ван система ПДВ-а (дакле, уколико не остваре ни право на паушалну накднаду), неће имати обавезу или право да приликом продаје зарачунавају излази ПДВ, нити да воде пореске евиденције и подносе пореске пријаве, али ни могуућност или право да изврше одбитак улазног пореза који ће платити приликом набавки од пореских обвезника. Пољопривредници који се региструју као ПДВ обвезници имају исту пореску позицију као и остали регистровани овезници – обрачунавају излазни а одбијају улазни порез на купљена добра и услуге.</a:t>
            </a:r>
            <a:endParaRPr lang="en-GB" sz="1600" dirty="0">
              <a:solidFill>
                <a:schemeClr val="accent4">
                  <a:lumMod val="10000"/>
                </a:schemeClr>
              </a:solidFill>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14282" y="571480"/>
            <a:ext cx="8572528" cy="649288"/>
          </a:xfrm>
        </p:spPr>
        <p:style>
          <a:lnRef idx="1">
            <a:schemeClr val="accent5"/>
          </a:lnRef>
          <a:fillRef idx="3">
            <a:schemeClr val="accent5"/>
          </a:fillRef>
          <a:effectRef idx="2">
            <a:schemeClr val="accent5"/>
          </a:effectRef>
          <a:fontRef idx="minor">
            <a:schemeClr val="lt1"/>
          </a:fontRef>
        </p:style>
        <p:txBody>
          <a:bodyPr/>
          <a:lstStyle/>
          <a:p>
            <a:pPr algn="ctr"/>
            <a:r>
              <a:rPr lang="sr-Cyrl-CS" sz="4000" dirty="0" smtClean="0">
                <a:solidFill>
                  <a:schemeClr val="accent4">
                    <a:lumMod val="10000"/>
                  </a:schemeClr>
                </a:solidFill>
              </a:rPr>
              <a:t>Посе</a:t>
            </a:r>
            <a:r>
              <a:rPr lang="sr-Cyrl-RS" sz="4000" dirty="0">
                <a:solidFill>
                  <a:schemeClr val="accent4">
                    <a:lumMod val="10000"/>
                  </a:schemeClr>
                </a:solidFill>
              </a:rPr>
              <a:t>б</a:t>
            </a:r>
            <a:r>
              <a:rPr lang="sr-Cyrl-CS" sz="4000" dirty="0" smtClean="0">
                <a:solidFill>
                  <a:schemeClr val="accent4">
                    <a:lumMod val="10000"/>
                  </a:schemeClr>
                </a:solidFill>
              </a:rPr>
              <a:t>ан </a:t>
            </a:r>
            <a:r>
              <a:rPr lang="sr-Cyrl-CS" sz="4000" dirty="0">
                <a:solidFill>
                  <a:schemeClr val="accent4">
                    <a:lumMod val="10000"/>
                  </a:schemeClr>
                </a:solidFill>
              </a:rPr>
              <a:t>поступак опорезивања</a:t>
            </a:r>
            <a:endParaRPr lang="en-GB" sz="4000" dirty="0">
              <a:solidFill>
                <a:schemeClr val="accent4">
                  <a:lumMod val="10000"/>
                </a:schemeClr>
              </a:solidFill>
            </a:endParaRPr>
          </a:p>
        </p:txBody>
      </p:sp>
      <p:sp>
        <p:nvSpPr>
          <p:cNvPr id="17411" name="Rectangle 3"/>
          <p:cNvSpPr>
            <a:spLocks noGrp="1" noChangeArrowheads="1"/>
          </p:cNvSpPr>
          <p:nvPr>
            <p:ph type="body" idx="1"/>
          </p:nvPr>
        </p:nvSpPr>
        <p:spPr>
          <a:xfrm>
            <a:off x="357158" y="1643050"/>
            <a:ext cx="8229600" cy="4953000"/>
          </a:xfrm>
        </p:spPr>
        <p:txBody>
          <a:bodyPr/>
          <a:lstStyle/>
          <a:p>
            <a:pPr algn="just">
              <a:lnSpc>
                <a:spcPct val="80000"/>
              </a:lnSpc>
              <a:buFontTx/>
              <a:buNone/>
            </a:pPr>
            <a:r>
              <a:rPr lang="ru-RU" sz="2800" dirty="0">
                <a:solidFill>
                  <a:schemeClr val="accent4">
                    <a:lumMod val="10000"/>
                  </a:schemeClr>
                </a:solidFill>
              </a:rPr>
              <a:t>	</a:t>
            </a:r>
            <a:r>
              <a:rPr lang="ru-RU" sz="2400" dirty="0">
                <a:solidFill>
                  <a:schemeClr val="accent4">
                    <a:lumMod val="10000"/>
                  </a:schemeClr>
                </a:solidFill>
                <a:latin typeface="Times New Roman" pitchFamily="18" charset="0"/>
              </a:rPr>
              <a:t>За пољопривреднике који се не региструју као ПДВ обвезници предвиђена је могућност опорезивања по посебном поступку. Циљ посебног поступка је оставити пољопривредника изван система ПДВ-а, али му компензовати порез плаћен у улазима, односно дозволити купцима пољопривредних производа да приликом набавке пољопривредних производа имају право на одбитак улазног ПДВ-а.</a:t>
            </a:r>
          </a:p>
          <a:p>
            <a:pPr algn="just">
              <a:lnSpc>
                <a:spcPct val="80000"/>
              </a:lnSpc>
              <a:buFontTx/>
              <a:buNone/>
            </a:pPr>
            <a:endParaRPr lang="ru-RU" sz="2400" dirty="0">
              <a:solidFill>
                <a:schemeClr val="accent4">
                  <a:lumMod val="10000"/>
                </a:schemeClr>
              </a:solidFill>
              <a:latin typeface="Times New Roman" pitchFamily="18" charset="0"/>
            </a:endParaRPr>
          </a:p>
          <a:p>
            <a:pPr algn="just">
              <a:lnSpc>
                <a:spcPct val="80000"/>
              </a:lnSpc>
              <a:buFontTx/>
              <a:buNone/>
            </a:pPr>
            <a:r>
              <a:rPr lang="ru-RU" sz="2400" dirty="0">
                <a:solidFill>
                  <a:schemeClr val="accent4">
                    <a:lumMod val="10000"/>
                  </a:schemeClr>
                </a:solidFill>
                <a:latin typeface="Times New Roman" pitchFamily="18" charset="0"/>
              </a:rPr>
              <a:t>	Посебан поступак значајно одступа од принципа на којима се ПДВ систем заснива. Суштина наведеног поступка је у праву пољопривредника, који робу или услуге испоручује регистрованом ПДВ обвезнику, да на цијену испорученог производа или услуге дода паушалну накнаду у висини од 5 % и за толико повећа цијену свог производа или услуге. </a:t>
            </a:r>
            <a:endParaRPr lang="en-GB" sz="2400" dirty="0">
              <a:solidFill>
                <a:schemeClr val="accent4">
                  <a:lumMod val="10000"/>
                </a:schemeClr>
              </a:solidFill>
              <a:latin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2071670" y="1785926"/>
            <a:ext cx="6786610" cy="4876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173038" marR="0" lvl="0" indent="-22225" algn="just" defTabSz="914400" rtl="0" eaLnBrk="1" fontAlgn="base" latinLnBrk="0" hangingPunct="1">
              <a:lnSpc>
                <a:spcPct val="90000"/>
              </a:lnSpc>
              <a:spcBef>
                <a:spcPct val="20000"/>
              </a:spcBef>
              <a:spcAft>
                <a:spcPct val="0"/>
              </a:spcAft>
              <a:buClrTx/>
              <a:buSzTx/>
              <a:buFontTx/>
              <a:buNone/>
              <a:tabLst/>
              <a:defRPr/>
            </a:pPr>
            <a:r>
              <a:rPr kumimoji="0" lang="ru-R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Паушална наднада је износ улазног пореза на који пољопривредници који нису порески обвезници имају право приликом испоруке пољопривредних и шумских добара и услуга порезним обвезницима.</a:t>
            </a:r>
          </a:p>
          <a:p>
            <a:pPr marL="173038" marR="0" lvl="0" indent="-22225" algn="just" defTabSz="914400" rtl="0" eaLnBrk="1" fontAlgn="base" latinLnBrk="0" hangingPunct="1">
              <a:lnSpc>
                <a:spcPct val="90000"/>
              </a:lnSpc>
              <a:spcBef>
                <a:spcPct val="20000"/>
              </a:spcBef>
              <a:spcAft>
                <a:spcPct val="0"/>
              </a:spcAft>
              <a:buClrTx/>
              <a:buSzTx/>
              <a:buFontTx/>
              <a:buNone/>
              <a:tabLst/>
              <a:defRPr/>
            </a:pPr>
            <a:r>
              <a:rPr kumimoji="0" lang="ru-R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p>
          <a:p>
            <a:pPr marL="173038" marR="0" lvl="0" indent="-22225" algn="just" defTabSz="914400" rtl="0" eaLnBrk="1" fontAlgn="base" latinLnBrk="0" hangingPunct="1">
              <a:lnSpc>
                <a:spcPct val="90000"/>
              </a:lnSpc>
              <a:spcBef>
                <a:spcPct val="20000"/>
              </a:spcBef>
              <a:spcAft>
                <a:spcPct val="0"/>
              </a:spcAft>
              <a:buClrTx/>
              <a:buSzTx/>
              <a:buFontTx/>
              <a:buNone/>
              <a:tabLst/>
              <a:defRPr/>
            </a:pPr>
            <a:r>
              <a:rPr kumimoji="0" lang="ru-R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Услови за добијање одобрења за обрачун паушалне накнаде:</a:t>
            </a:r>
          </a:p>
          <a:p>
            <a:pPr marL="173038" marR="0" lvl="2" indent="-22225" algn="just" defTabSz="914400" rtl="0" eaLnBrk="1" fontAlgn="base" latinLnBrk="0" hangingPunct="1">
              <a:lnSpc>
                <a:spcPct val="90000"/>
              </a:lnSpc>
              <a:spcBef>
                <a:spcPct val="20000"/>
              </a:spcBef>
              <a:spcAft>
                <a:spcPct val="0"/>
              </a:spcAft>
              <a:buClrTx/>
              <a:buSzTx/>
              <a:buFontTx/>
              <a:buChar char="•"/>
              <a:tabLst/>
              <a:defRPr/>
            </a:pPr>
            <a:r>
              <a:rPr kumimoji="0" lang="ru-RU" sz="20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доказ од надлежног органа да остварује приход од пољопривреде,</a:t>
            </a:r>
          </a:p>
          <a:p>
            <a:pPr marL="173038" marR="0" lvl="2" indent="-22225" algn="just" defTabSz="914400" rtl="0" eaLnBrk="1" fontAlgn="base" latinLnBrk="0" hangingPunct="1">
              <a:lnSpc>
                <a:spcPct val="90000"/>
              </a:lnSpc>
              <a:spcBef>
                <a:spcPct val="20000"/>
              </a:spcBef>
              <a:spcAft>
                <a:spcPct val="0"/>
              </a:spcAft>
              <a:buClrTx/>
              <a:buSzTx/>
              <a:buFontTx/>
              <a:buChar char="•"/>
              <a:tabLst/>
              <a:defRPr/>
            </a:pPr>
            <a:r>
              <a:rPr kumimoji="0" lang="ru-RU" sz="20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да се промет пољопривредних добара или услуга врши ПДВ обвезницима, </a:t>
            </a:r>
          </a:p>
          <a:p>
            <a:pPr marL="173038" marR="0" lvl="2" indent="-22225" algn="just" defTabSz="914400" rtl="0" eaLnBrk="1" fontAlgn="base" latinLnBrk="0" hangingPunct="1">
              <a:lnSpc>
                <a:spcPct val="90000"/>
              </a:lnSpc>
              <a:spcBef>
                <a:spcPct val="20000"/>
              </a:spcBef>
              <a:spcAft>
                <a:spcPct val="0"/>
              </a:spcAft>
              <a:buClrTx/>
              <a:buSzTx/>
              <a:buFontTx/>
              <a:buChar char="•"/>
              <a:tabLst/>
              <a:defRPr/>
            </a:pPr>
            <a:r>
              <a:rPr kumimoji="0" lang="ru-RU" sz="20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одобрење од УИО по Захтјеву пољопривредника.</a:t>
            </a:r>
          </a:p>
          <a:p>
            <a:pPr marL="173038" marR="0" lvl="2" indent="-22225" algn="just" defTabSz="914400" rtl="0" eaLnBrk="1" fontAlgn="base" latinLnBrk="0" hangingPunct="1">
              <a:lnSpc>
                <a:spcPct val="90000"/>
              </a:lnSpc>
              <a:spcBef>
                <a:spcPct val="20000"/>
              </a:spcBef>
              <a:spcAft>
                <a:spcPct val="0"/>
              </a:spcAft>
              <a:buClrTx/>
              <a:buSzTx/>
              <a:buFontTx/>
              <a:buChar char="•"/>
              <a:tabLst/>
              <a:defRPr/>
            </a:pPr>
            <a:r>
              <a:rPr kumimoji="0" lang="ru-RU" sz="20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rPr>
              <a:t>Накнада се плаћа пољопривреднику, а утврђује се УИО прије истека текуће године за наредну годину.</a:t>
            </a:r>
            <a:endParaRPr kumimoji="0" lang="en-GB" sz="2000" b="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endParaRPr>
          </a:p>
          <a:p>
            <a:pPr marL="609600" marR="0" lvl="0" indent="-609600" algn="just" defTabSz="914400" rtl="0" eaLnBrk="1" fontAlgn="base" latinLnBrk="0" hangingPunct="1">
              <a:lnSpc>
                <a:spcPct val="90000"/>
              </a:lnSpc>
              <a:spcBef>
                <a:spcPct val="20000"/>
              </a:spcBef>
              <a:spcAft>
                <a:spcPct val="0"/>
              </a:spcAft>
              <a:buClrTx/>
              <a:buSzTx/>
              <a:buFontTx/>
              <a:buNone/>
              <a:tabLst/>
              <a:defRPr/>
            </a:pPr>
            <a:endParaRPr kumimoji="0" lang="en-GB"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p:txBody>
      </p:sp>
      <p:sp>
        <p:nvSpPr>
          <p:cNvPr id="6" name="Rectangle 2"/>
          <p:cNvSpPr>
            <a:spLocks noGrp="1" noChangeArrowheads="1"/>
          </p:cNvSpPr>
          <p:nvPr>
            <p:ph type="title"/>
          </p:nvPr>
        </p:nvSpPr>
        <p:spPr>
          <a:xfrm>
            <a:off x="457200" y="274638"/>
            <a:ext cx="8229600" cy="868362"/>
          </a:xfrm>
        </p:spPr>
        <p:txBody>
          <a:bodyPr/>
          <a:lstStyle/>
          <a:p>
            <a:pPr algn="ctr"/>
            <a:r>
              <a:rPr lang="sr-Cyrl-CS" dirty="0">
                <a:solidFill>
                  <a:schemeClr val="accent4">
                    <a:lumMod val="10000"/>
                  </a:schemeClr>
                </a:solidFill>
                <a:latin typeface="Times New Roman" pitchFamily="18" charset="0"/>
                <a:cs typeface="Times New Roman" pitchFamily="18" charset="0"/>
              </a:rPr>
              <a:t>Паушална накнада</a:t>
            </a:r>
            <a:endParaRPr lang="en-GB" dirty="0">
              <a:solidFill>
                <a:schemeClr val="accent4">
                  <a:lumMod val="10000"/>
                </a:schemeClr>
              </a:solidFill>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0" y="0"/>
            <a:ext cx="9144000" cy="2214554"/>
          </a:xfrm>
          <a:gradFill>
            <a:gsLst>
              <a:gs pos="0">
                <a:schemeClr val="accent3">
                  <a:shade val="51000"/>
                  <a:satMod val="130000"/>
                  <a:alpha val="19000"/>
                </a:schemeClr>
              </a:gs>
              <a:gs pos="80000">
                <a:schemeClr val="accent3">
                  <a:shade val="93000"/>
                  <a:satMod val="130000"/>
                </a:schemeClr>
              </a:gs>
              <a:gs pos="100000">
                <a:schemeClr val="accent3">
                  <a:shade val="94000"/>
                  <a:satMod val="135000"/>
                </a:schemeClr>
              </a:gs>
            </a:gsLst>
          </a:gradFill>
          <a:ln>
            <a:noFill/>
          </a:ln>
        </p:spPr>
        <p:style>
          <a:lnRef idx="1">
            <a:schemeClr val="accent3"/>
          </a:lnRef>
          <a:fillRef idx="3">
            <a:schemeClr val="accent3"/>
          </a:fillRef>
          <a:effectRef idx="2">
            <a:schemeClr val="accent3"/>
          </a:effectRef>
          <a:fontRef idx="minor">
            <a:schemeClr val="lt1"/>
          </a:fontRef>
        </p:style>
        <p:txBody>
          <a:bodyPr/>
          <a:lstStyle/>
          <a:p>
            <a:pPr algn="ctr"/>
            <a:r>
              <a:rPr lang="sr-Cyrl-CS" dirty="0">
                <a:solidFill>
                  <a:schemeClr val="tx1"/>
                </a:solidFill>
                <a:latin typeface="Times New Roman" pitchFamily="18" charset="0"/>
              </a:rPr>
              <a:t>Методе обрачуна ПДВ-а</a:t>
            </a:r>
            <a:endParaRPr lang="en-GB" dirty="0">
              <a:solidFill>
                <a:schemeClr val="tx1"/>
              </a:solidFill>
              <a:latin typeface="Times New Roman" pitchFamily="18" charset="0"/>
            </a:endParaRPr>
          </a:p>
        </p:txBody>
      </p:sp>
      <p:sp>
        <p:nvSpPr>
          <p:cNvPr id="19459" name="Rectangle 3"/>
          <p:cNvSpPr>
            <a:spLocks noGrp="1" noChangeArrowheads="1"/>
          </p:cNvSpPr>
          <p:nvPr>
            <p:ph type="body" idx="1"/>
          </p:nvPr>
        </p:nvSpPr>
        <p:spPr>
          <a:xfrm>
            <a:off x="428596" y="2357430"/>
            <a:ext cx="7643812" cy="3959225"/>
          </a:xfrm>
        </p:spPr>
        <p:txBody>
          <a:bodyPr/>
          <a:lstStyle/>
          <a:p>
            <a:pPr marL="609600" indent="-609600" algn="just">
              <a:buFontTx/>
              <a:buNone/>
            </a:pPr>
            <a:r>
              <a:rPr lang="ru-RU" dirty="0">
                <a:solidFill>
                  <a:schemeClr val="accent4">
                    <a:lumMod val="10000"/>
                  </a:schemeClr>
                </a:solidFill>
              </a:rPr>
              <a:t>	</a:t>
            </a:r>
            <a:r>
              <a:rPr lang="ru-RU" dirty="0">
                <a:solidFill>
                  <a:schemeClr val="accent4">
                    <a:lumMod val="10000"/>
                  </a:schemeClr>
                </a:solidFill>
                <a:latin typeface="Times New Roman" pitchFamily="18" charset="0"/>
              </a:rPr>
              <a:t>Све методе које се користе за израчунавање пореске основице у систему ПДВ-а, теоретски је могуће подијелити у три групе:</a:t>
            </a:r>
          </a:p>
          <a:p>
            <a:pPr marL="609600" indent="-609600" algn="just">
              <a:buFontTx/>
              <a:buNone/>
            </a:pPr>
            <a:endParaRPr lang="en-US" dirty="0">
              <a:solidFill>
                <a:schemeClr val="accent4">
                  <a:lumMod val="10000"/>
                </a:schemeClr>
              </a:solidFill>
              <a:latin typeface="Times New Roman" pitchFamily="18" charset="0"/>
            </a:endParaRPr>
          </a:p>
          <a:p>
            <a:pPr marL="1371600" lvl="2" indent="-457200" algn="just"/>
            <a:r>
              <a:rPr lang="en-US" sz="2800" dirty="0" err="1">
                <a:solidFill>
                  <a:schemeClr val="accent4">
                    <a:lumMod val="10000"/>
                  </a:schemeClr>
                </a:solidFill>
                <a:latin typeface="Times New Roman" pitchFamily="18" charset="0"/>
              </a:rPr>
              <a:t>Метод</a:t>
            </a:r>
            <a:r>
              <a:rPr lang="en-US" sz="2800" dirty="0">
                <a:solidFill>
                  <a:schemeClr val="accent4">
                    <a:lumMod val="10000"/>
                  </a:schemeClr>
                </a:solidFill>
                <a:latin typeface="Times New Roman" pitchFamily="18" charset="0"/>
              </a:rPr>
              <a:t> </a:t>
            </a:r>
            <a:r>
              <a:rPr lang="en-US" sz="2800" dirty="0" err="1">
                <a:solidFill>
                  <a:schemeClr val="accent4">
                    <a:lumMod val="10000"/>
                  </a:schemeClr>
                </a:solidFill>
                <a:latin typeface="Times New Roman" pitchFamily="18" charset="0"/>
              </a:rPr>
              <a:t>одузимања</a:t>
            </a:r>
            <a:r>
              <a:rPr lang="en-US" sz="2800" dirty="0">
                <a:solidFill>
                  <a:schemeClr val="accent4">
                    <a:lumMod val="10000"/>
                  </a:schemeClr>
                </a:solidFill>
                <a:latin typeface="Times New Roman" pitchFamily="18" charset="0"/>
              </a:rPr>
              <a:t>,</a:t>
            </a:r>
          </a:p>
          <a:p>
            <a:pPr marL="1371600" lvl="2" indent="-457200" algn="just"/>
            <a:r>
              <a:rPr lang="en-US" sz="2800" dirty="0" err="1">
                <a:solidFill>
                  <a:schemeClr val="accent4">
                    <a:lumMod val="10000"/>
                  </a:schemeClr>
                </a:solidFill>
                <a:latin typeface="Times New Roman" pitchFamily="18" charset="0"/>
              </a:rPr>
              <a:t>Метод</a:t>
            </a:r>
            <a:r>
              <a:rPr lang="en-US" sz="2800" dirty="0">
                <a:solidFill>
                  <a:schemeClr val="accent4">
                    <a:lumMod val="10000"/>
                  </a:schemeClr>
                </a:solidFill>
                <a:latin typeface="Times New Roman" pitchFamily="18" charset="0"/>
              </a:rPr>
              <a:t> </a:t>
            </a:r>
            <a:r>
              <a:rPr lang="en-US" sz="2800" dirty="0" err="1">
                <a:solidFill>
                  <a:schemeClr val="accent4">
                    <a:lumMod val="10000"/>
                  </a:schemeClr>
                </a:solidFill>
                <a:latin typeface="Times New Roman" pitchFamily="18" charset="0"/>
              </a:rPr>
              <a:t>сабирања</a:t>
            </a:r>
            <a:r>
              <a:rPr lang="en-US" sz="2800" dirty="0">
                <a:solidFill>
                  <a:schemeClr val="accent4">
                    <a:lumMod val="10000"/>
                  </a:schemeClr>
                </a:solidFill>
                <a:latin typeface="Times New Roman" pitchFamily="18" charset="0"/>
              </a:rPr>
              <a:t>,</a:t>
            </a:r>
            <a:endParaRPr lang="ru-RU" sz="2800" dirty="0">
              <a:solidFill>
                <a:schemeClr val="accent4">
                  <a:lumMod val="10000"/>
                </a:schemeClr>
              </a:solidFill>
              <a:latin typeface="Times New Roman" pitchFamily="18" charset="0"/>
            </a:endParaRPr>
          </a:p>
          <a:p>
            <a:pPr marL="1371600" lvl="2" indent="-457200" algn="just"/>
            <a:r>
              <a:rPr lang="ru-RU" sz="2800" dirty="0">
                <a:solidFill>
                  <a:schemeClr val="accent4">
                    <a:lumMod val="10000"/>
                  </a:schemeClr>
                </a:solidFill>
                <a:latin typeface="Times New Roman" pitchFamily="18" charset="0"/>
              </a:rPr>
              <a:t>Кредитни метод или метод индиректног сумирања.</a:t>
            </a:r>
            <a:endParaRPr lang="en-GB" sz="2800" dirty="0">
              <a:solidFill>
                <a:schemeClr val="accent4">
                  <a:lumMod val="10000"/>
                </a:schemeClr>
              </a:solidFill>
              <a:latin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57200" y="274638"/>
            <a:ext cx="8229600" cy="792162"/>
          </a:xfrm>
        </p:spPr>
        <p:txBody>
          <a:bodyPr/>
          <a:lstStyle/>
          <a:p>
            <a:pPr algn="ctr"/>
            <a:r>
              <a:rPr lang="ru-RU" sz="3200" b="1" dirty="0">
                <a:solidFill>
                  <a:schemeClr val="accent4">
                    <a:lumMod val="10000"/>
                  </a:schemeClr>
                </a:solidFill>
                <a:latin typeface="Times New Roman" pitchFamily="18" charset="0"/>
              </a:rPr>
              <a:t>МЕТОД ОДУЗИМАЊА</a:t>
            </a:r>
            <a:endParaRPr lang="en-GB" sz="3200" b="1" dirty="0">
              <a:solidFill>
                <a:schemeClr val="accent4">
                  <a:lumMod val="10000"/>
                </a:schemeClr>
              </a:solidFill>
              <a:latin typeface="Times New Roman" pitchFamily="18" charset="0"/>
            </a:endParaRPr>
          </a:p>
        </p:txBody>
      </p:sp>
      <p:sp>
        <p:nvSpPr>
          <p:cNvPr id="21507" name="Rectangle 3"/>
          <p:cNvSpPr>
            <a:spLocks noGrp="1" noChangeArrowheads="1"/>
          </p:cNvSpPr>
          <p:nvPr>
            <p:ph type="body" idx="1"/>
          </p:nvPr>
        </p:nvSpPr>
        <p:spPr>
          <a:xfrm>
            <a:off x="357158" y="1428736"/>
            <a:ext cx="8429684" cy="4643470"/>
          </a:xfrm>
        </p:spPr>
        <p:txBody>
          <a:bodyPr/>
          <a:lstStyle/>
          <a:p>
            <a:pPr algn="just">
              <a:buFontTx/>
              <a:buNone/>
            </a:pPr>
            <a:r>
              <a:rPr lang="ru-RU" sz="2800" dirty="0">
                <a:solidFill>
                  <a:schemeClr val="accent4">
                    <a:lumMod val="10000"/>
                  </a:schemeClr>
                </a:solidFill>
              </a:rPr>
              <a:t>	</a:t>
            </a:r>
            <a:r>
              <a:rPr lang="ru-RU" sz="2800" dirty="0">
                <a:solidFill>
                  <a:schemeClr val="accent4">
                    <a:lumMod val="10000"/>
                  </a:schemeClr>
                </a:solidFill>
                <a:latin typeface="Times New Roman" pitchFamily="18" charset="0"/>
              </a:rPr>
              <a:t>При примјени ове методе, порески обвезник би израчунао своју обавезу по основу ПДВ-а тако да би од укупне вриједности продате робе или извшених услуга одузео укупну вредност робе коју је платио добављачу, те на тако остварену разлику (додату) вредности примјени прописану пореску стопу ПДВ-а.</a:t>
            </a:r>
          </a:p>
          <a:p>
            <a:pPr>
              <a:buFontTx/>
              <a:buNone/>
            </a:pPr>
            <a:endParaRPr lang="ru-RU" sz="2800" dirty="0">
              <a:solidFill>
                <a:schemeClr val="accent4">
                  <a:lumMod val="10000"/>
                </a:schemeClr>
              </a:solidFill>
              <a:latin typeface="Times New Roman" pitchFamily="18" charset="0"/>
            </a:endParaRPr>
          </a:p>
          <a:p>
            <a:pPr algn="ctr">
              <a:buFontTx/>
              <a:buNone/>
            </a:pPr>
            <a:r>
              <a:rPr lang="ru-RU" sz="2800" dirty="0">
                <a:solidFill>
                  <a:schemeClr val="accent4">
                    <a:lumMod val="10000"/>
                  </a:schemeClr>
                </a:solidFill>
                <a:latin typeface="Times New Roman" pitchFamily="18" charset="0"/>
              </a:rPr>
              <a:t>	ПДВ обавеза = ст (оутпут – инпут)</a:t>
            </a:r>
            <a:endParaRPr lang="en-GB" sz="2800" dirty="0">
              <a:solidFill>
                <a:schemeClr val="accent4">
                  <a:lumMod val="10000"/>
                </a:schemeClr>
              </a:solidFill>
              <a:latin typeface="Times New Roman" pitchFamily="18" charset="0"/>
            </a:endParaRPr>
          </a:p>
        </p:txBody>
      </p:sp>
      <p:pic>
        <p:nvPicPr>
          <p:cNvPr id="74754" name="Picture 2" descr="http://3.bp.blogspot.com/-TPMZeKZdU5o/TZDXEdLzdbI/AAAAAAAAIyg/CMRF-XWOzTI/s320/Agricultura.png"/>
          <p:cNvPicPr>
            <a:picLocks noChangeAspect="1" noChangeArrowheads="1"/>
          </p:cNvPicPr>
          <p:nvPr/>
        </p:nvPicPr>
        <p:blipFill>
          <a:blip r:embed="rId2"/>
          <a:srcRect/>
          <a:stretch>
            <a:fillRect/>
          </a:stretch>
        </p:blipFill>
        <p:spPr bwMode="auto">
          <a:xfrm>
            <a:off x="7286644" y="428604"/>
            <a:ext cx="1523994" cy="938781"/>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0" y="2000240"/>
            <a:ext cx="9144000" cy="639762"/>
          </a:xfrm>
        </p:spPr>
        <p:txBody>
          <a:bodyPr/>
          <a:lstStyle/>
          <a:p>
            <a:pPr algn="ctr"/>
            <a:r>
              <a:rPr lang="ru-RU" sz="4000" b="1" dirty="0" smtClean="0">
                <a:solidFill>
                  <a:schemeClr val="accent4">
                    <a:lumMod val="10000"/>
                  </a:schemeClr>
                </a:solidFill>
                <a:latin typeface="Times New Roman" pitchFamily="18" charset="0"/>
              </a:rPr>
              <a:t>МЕТОДА </a:t>
            </a:r>
            <a:r>
              <a:rPr lang="ru-RU" sz="4000" b="1" dirty="0">
                <a:solidFill>
                  <a:schemeClr val="accent4">
                    <a:lumMod val="10000"/>
                  </a:schemeClr>
                </a:solidFill>
                <a:latin typeface="Times New Roman" pitchFamily="18" charset="0"/>
              </a:rPr>
              <a:t>САБИРАЊА</a:t>
            </a:r>
            <a:r>
              <a:rPr lang="en-GB" sz="4000" b="1" dirty="0">
                <a:solidFill>
                  <a:schemeClr val="accent4">
                    <a:lumMod val="10000"/>
                  </a:schemeClr>
                </a:solidFill>
              </a:rPr>
              <a:t> </a:t>
            </a:r>
          </a:p>
        </p:txBody>
      </p:sp>
      <p:sp>
        <p:nvSpPr>
          <p:cNvPr id="22531" name="Rectangle 3"/>
          <p:cNvSpPr>
            <a:spLocks noGrp="1" noChangeArrowheads="1"/>
          </p:cNvSpPr>
          <p:nvPr>
            <p:ph type="body" idx="1"/>
          </p:nvPr>
        </p:nvSpPr>
        <p:spPr>
          <a:xfrm>
            <a:off x="285720" y="2898775"/>
            <a:ext cx="8572560" cy="3959225"/>
          </a:xfrm>
        </p:spPr>
        <p:txBody>
          <a:bodyPr/>
          <a:lstStyle/>
          <a:p>
            <a:pPr algn="just">
              <a:buFontTx/>
              <a:buNone/>
            </a:pPr>
            <a:r>
              <a:rPr lang="ru-RU" dirty="0">
                <a:solidFill>
                  <a:schemeClr val="accent4">
                    <a:lumMod val="10000"/>
                  </a:schemeClr>
                </a:solidFill>
              </a:rPr>
              <a:t>	</a:t>
            </a:r>
            <a:r>
              <a:rPr lang="ru-RU" dirty="0">
                <a:solidFill>
                  <a:schemeClr val="accent4">
                    <a:lumMod val="10000"/>
                  </a:schemeClr>
                </a:solidFill>
                <a:latin typeface="Times New Roman" pitchFamily="18" charset="0"/>
              </a:rPr>
              <a:t>Обрачун ПДВ-а, према овом моделу: </a:t>
            </a:r>
          </a:p>
          <a:p>
            <a:pPr algn="just">
              <a:buFontTx/>
              <a:buNone/>
            </a:pPr>
            <a:endParaRPr lang="ru-RU" dirty="0">
              <a:solidFill>
                <a:schemeClr val="accent4">
                  <a:lumMod val="10000"/>
                </a:schemeClr>
              </a:solidFill>
              <a:latin typeface="Times New Roman" pitchFamily="18" charset="0"/>
            </a:endParaRPr>
          </a:p>
          <a:p>
            <a:pPr algn="ctr">
              <a:buFontTx/>
              <a:buNone/>
            </a:pPr>
            <a:r>
              <a:rPr lang="ru-RU" dirty="0">
                <a:solidFill>
                  <a:schemeClr val="accent4">
                    <a:lumMod val="10000"/>
                  </a:schemeClr>
                </a:solidFill>
                <a:latin typeface="Times New Roman" pitchFamily="18" charset="0"/>
              </a:rPr>
              <a:t>	ПДВ = ст (накнаде + профит)</a:t>
            </a:r>
          </a:p>
          <a:p>
            <a:pPr algn="just">
              <a:buFontTx/>
              <a:buNone/>
            </a:pPr>
            <a:r>
              <a:rPr lang="ru-RU" dirty="0">
                <a:solidFill>
                  <a:schemeClr val="accent4">
                    <a:lumMod val="10000"/>
                  </a:schemeClr>
                </a:solidFill>
                <a:latin typeface="Times New Roman" pitchFamily="18" charset="0"/>
              </a:rPr>
              <a:t>	</a:t>
            </a:r>
          </a:p>
          <a:p>
            <a:pPr algn="just">
              <a:buFontTx/>
              <a:buNone/>
            </a:pPr>
            <a:r>
              <a:rPr lang="ru-RU" dirty="0">
                <a:solidFill>
                  <a:schemeClr val="accent4">
                    <a:lumMod val="10000"/>
                  </a:schemeClr>
                </a:solidFill>
                <a:latin typeface="Times New Roman" pitchFamily="18" charset="0"/>
              </a:rPr>
              <a:t>	Овај вид обрачуна ПДВ-а, био је сушта супротност  метода одузимања.</a:t>
            </a:r>
            <a:endParaRPr lang="en-GB" dirty="0">
              <a:solidFill>
                <a:schemeClr val="accent4">
                  <a:lumMod val="10000"/>
                </a:schemeClr>
              </a:solidFill>
              <a:latin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357422" y="274638"/>
            <a:ext cx="6329378" cy="868362"/>
          </a:xfrm>
        </p:spPr>
        <p:txBody>
          <a:bodyPr/>
          <a:lstStyle/>
          <a:p>
            <a:pPr algn="ctr"/>
            <a:r>
              <a:rPr lang="ru-RU" sz="3200" b="1" dirty="0">
                <a:solidFill>
                  <a:schemeClr val="accent5">
                    <a:lumMod val="50000"/>
                  </a:schemeClr>
                </a:solidFill>
                <a:latin typeface="Times New Roman" pitchFamily="18" charset="0"/>
              </a:rPr>
              <a:t>КРЕДИТНИ МЕТОД ОБРАЧУНА ПДВ-а</a:t>
            </a:r>
            <a:endParaRPr lang="en-GB" sz="3200" b="1" dirty="0">
              <a:solidFill>
                <a:schemeClr val="accent5">
                  <a:lumMod val="50000"/>
                </a:schemeClr>
              </a:solidFill>
              <a:latin typeface="Times New Roman" pitchFamily="18" charset="0"/>
            </a:endParaRPr>
          </a:p>
        </p:txBody>
      </p:sp>
      <p:sp>
        <p:nvSpPr>
          <p:cNvPr id="23555" name="Rectangle 3"/>
          <p:cNvSpPr>
            <a:spLocks noGrp="1" noChangeArrowheads="1"/>
          </p:cNvSpPr>
          <p:nvPr>
            <p:ph type="body" idx="1"/>
          </p:nvPr>
        </p:nvSpPr>
        <p:spPr>
          <a:xfrm>
            <a:off x="428596" y="1447784"/>
            <a:ext cx="8429684" cy="5410216"/>
          </a:xfrm>
        </p:spPr>
        <p:txBody>
          <a:bodyPr/>
          <a:lstStyle/>
          <a:p>
            <a:pPr algn="just">
              <a:lnSpc>
                <a:spcPct val="80000"/>
              </a:lnSpc>
              <a:buFontTx/>
              <a:buNone/>
            </a:pPr>
            <a:r>
              <a:rPr lang="ru-RU" sz="2000" dirty="0">
                <a:solidFill>
                  <a:schemeClr val="accent4">
                    <a:lumMod val="10000"/>
                  </a:schemeClr>
                </a:solidFill>
                <a:latin typeface="Times New Roman" pitchFamily="18" charset="0"/>
                <a:cs typeface="Times New Roman" pitchFamily="18" charset="0"/>
              </a:rPr>
              <a:t>	С обзиром да претходне двије методе нису у примјени, због одређених недостатака, Парламентарна скупштина Босне и Херцеговине је усвојила кредитни метод опрачуна ПДВ-а.</a:t>
            </a:r>
          </a:p>
          <a:p>
            <a:pPr algn="just">
              <a:lnSpc>
                <a:spcPct val="80000"/>
              </a:lnSpc>
              <a:buFontTx/>
              <a:buNone/>
            </a:pPr>
            <a:endParaRPr lang="ru-RU" sz="2000" dirty="0">
              <a:solidFill>
                <a:schemeClr val="accent4">
                  <a:lumMod val="10000"/>
                </a:schemeClr>
              </a:solidFill>
              <a:latin typeface="Times New Roman" pitchFamily="18" charset="0"/>
              <a:cs typeface="Times New Roman" pitchFamily="18" charset="0"/>
            </a:endParaRPr>
          </a:p>
          <a:p>
            <a:pPr algn="just">
              <a:lnSpc>
                <a:spcPct val="80000"/>
              </a:lnSpc>
              <a:buFontTx/>
              <a:buNone/>
            </a:pPr>
            <a:r>
              <a:rPr lang="ru-RU" sz="2000" dirty="0">
                <a:solidFill>
                  <a:schemeClr val="accent4">
                    <a:lumMod val="10000"/>
                  </a:schemeClr>
                </a:solidFill>
                <a:latin typeface="Times New Roman" pitchFamily="18" charset="0"/>
                <a:cs typeface="Times New Roman" pitchFamily="18" charset="0"/>
              </a:rPr>
              <a:t>	Кредитном методом или методом индиректног сумирања израчунава се обавеза пореза на додату вриједност тако да обвезник плаћени порез на додату вредност у својим импутима одбија од обрачунатог пореза у својим продајама односно оутпут.</a:t>
            </a:r>
          </a:p>
          <a:p>
            <a:pPr algn="just">
              <a:lnSpc>
                <a:spcPct val="80000"/>
              </a:lnSpc>
              <a:buFontTx/>
              <a:buNone/>
            </a:pPr>
            <a:endParaRPr lang="ru-RU" sz="2000" dirty="0">
              <a:solidFill>
                <a:schemeClr val="accent4">
                  <a:lumMod val="10000"/>
                </a:schemeClr>
              </a:solidFill>
              <a:latin typeface="Times New Roman" pitchFamily="18" charset="0"/>
              <a:cs typeface="Times New Roman" pitchFamily="18" charset="0"/>
            </a:endParaRPr>
          </a:p>
          <a:p>
            <a:pPr algn="ctr">
              <a:lnSpc>
                <a:spcPct val="80000"/>
              </a:lnSpc>
              <a:buFontTx/>
              <a:buNone/>
            </a:pPr>
            <a:r>
              <a:rPr lang="ru-RU" sz="2000" dirty="0">
                <a:solidFill>
                  <a:schemeClr val="accent4">
                    <a:lumMod val="10000"/>
                  </a:schemeClr>
                </a:solidFill>
                <a:latin typeface="Times New Roman" pitchFamily="18" charset="0"/>
                <a:cs typeface="Times New Roman" pitchFamily="18" charset="0"/>
              </a:rPr>
              <a:t>	ПО = УПП – ПП</a:t>
            </a:r>
          </a:p>
          <a:p>
            <a:pPr algn="just">
              <a:lnSpc>
                <a:spcPct val="80000"/>
              </a:lnSpc>
              <a:buFontTx/>
              <a:buNone/>
            </a:pPr>
            <a:endParaRPr lang="ru-RU" sz="2000" dirty="0">
              <a:solidFill>
                <a:schemeClr val="accent4">
                  <a:lumMod val="10000"/>
                </a:schemeClr>
              </a:solidFill>
              <a:latin typeface="Times New Roman" pitchFamily="18" charset="0"/>
              <a:cs typeface="Times New Roman" pitchFamily="18" charset="0"/>
            </a:endParaRPr>
          </a:p>
          <a:p>
            <a:pPr algn="just">
              <a:lnSpc>
                <a:spcPct val="80000"/>
              </a:lnSpc>
              <a:buFontTx/>
              <a:buNone/>
            </a:pPr>
            <a:r>
              <a:rPr lang="ru-RU" sz="2000" dirty="0">
                <a:solidFill>
                  <a:schemeClr val="accent4">
                    <a:lumMod val="10000"/>
                  </a:schemeClr>
                </a:solidFill>
                <a:latin typeface="Times New Roman" pitchFamily="18" charset="0"/>
                <a:cs typeface="Times New Roman" pitchFamily="18" charset="0"/>
              </a:rPr>
              <a:t>	Према кредитној методи пореска обавеза пореза на додату вредност уз примену пореске стопе гласила би:</a:t>
            </a:r>
          </a:p>
          <a:p>
            <a:pPr algn="just">
              <a:lnSpc>
                <a:spcPct val="80000"/>
              </a:lnSpc>
              <a:buFontTx/>
              <a:buNone/>
            </a:pPr>
            <a:endParaRPr lang="ru-RU" sz="2000" dirty="0">
              <a:solidFill>
                <a:schemeClr val="accent4">
                  <a:lumMod val="10000"/>
                </a:schemeClr>
              </a:solidFill>
              <a:latin typeface="Times New Roman" pitchFamily="18" charset="0"/>
              <a:cs typeface="Times New Roman" pitchFamily="18" charset="0"/>
            </a:endParaRPr>
          </a:p>
          <a:p>
            <a:pPr algn="ctr">
              <a:lnSpc>
                <a:spcPct val="80000"/>
              </a:lnSpc>
              <a:buFontTx/>
              <a:buNone/>
            </a:pPr>
            <a:r>
              <a:rPr lang="ru-RU" sz="2000" dirty="0">
                <a:solidFill>
                  <a:schemeClr val="accent4">
                    <a:lumMod val="10000"/>
                  </a:schemeClr>
                </a:solidFill>
                <a:latin typeface="Times New Roman" pitchFamily="18" charset="0"/>
                <a:cs typeface="Times New Roman" pitchFamily="18" charset="0"/>
              </a:rPr>
              <a:t>	Пореска обавеза = (т (оутпут) – т (инпут))</a:t>
            </a:r>
          </a:p>
          <a:p>
            <a:pPr algn="just">
              <a:lnSpc>
                <a:spcPct val="80000"/>
              </a:lnSpc>
              <a:buFontTx/>
              <a:buNone/>
            </a:pPr>
            <a:endParaRPr lang="ru-RU" sz="2000" dirty="0">
              <a:solidFill>
                <a:schemeClr val="accent4">
                  <a:lumMod val="10000"/>
                </a:schemeClr>
              </a:solidFill>
              <a:latin typeface="Times New Roman" pitchFamily="18" charset="0"/>
              <a:cs typeface="Times New Roman" pitchFamily="18" charset="0"/>
            </a:endParaRPr>
          </a:p>
          <a:p>
            <a:pPr algn="just">
              <a:lnSpc>
                <a:spcPct val="80000"/>
              </a:lnSpc>
              <a:buFontTx/>
              <a:buNone/>
            </a:pPr>
            <a:r>
              <a:rPr lang="ru-RU" sz="2000" dirty="0">
                <a:solidFill>
                  <a:schemeClr val="accent4">
                    <a:lumMod val="10000"/>
                  </a:schemeClr>
                </a:solidFill>
                <a:latin typeface="Times New Roman" pitchFamily="18" charset="0"/>
                <a:cs typeface="Times New Roman" pitchFamily="18" charset="0"/>
              </a:rPr>
              <a:t>	Највећа предност овог модела је у сузбијању пореске евазије,  јер омогућава да сваки порески обвезник контролише оног претходног. </a:t>
            </a:r>
            <a:endParaRPr lang="en-GB" sz="2000" dirty="0">
              <a:solidFill>
                <a:schemeClr val="accent4">
                  <a:lumMod val="10000"/>
                </a:schemeClr>
              </a:solidFill>
              <a:latin typeface="Times New Roman" pitchFamily="18" charset="0"/>
              <a:cs typeface="Times New Roman" pitchFamily="18" charset="0"/>
            </a:endParaRPr>
          </a:p>
        </p:txBody>
      </p:sp>
      <p:pic>
        <p:nvPicPr>
          <p:cNvPr id="72706" name="Picture 2" descr="http://www.fao.org/docrep/007/y5469e/y5469e01.gif"/>
          <p:cNvPicPr>
            <a:picLocks noChangeAspect="1" noChangeArrowheads="1"/>
          </p:cNvPicPr>
          <p:nvPr/>
        </p:nvPicPr>
        <p:blipFill>
          <a:blip r:embed="rId2"/>
          <a:srcRect/>
          <a:stretch>
            <a:fillRect/>
          </a:stretch>
        </p:blipFill>
        <p:spPr bwMode="auto">
          <a:xfrm>
            <a:off x="428596" y="0"/>
            <a:ext cx="2714612" cy="1357298"/>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274638"/>
            <a:ext cx="8229600" cy="1020762"/>
          </a:xfrm>
        </p:spPr>
        <p:txBody>
          <a:bodyPr/>
          <a:lstStyle/>
          <a:p>
            <a:pPr algn="ctr"/>
            <a:r>
              <a:rPr lang="sr-Cyrl-CS" sz="2800" b="1" dirty="0">
                <a:solidFill>
                  <a:schemeClr val="accent4">
                    <a:lumMod val="10000"/>
                  </a:schemeClr>
                </a:solidFill>
                <a:latin typeface="Times New Roman" pitchFamily="18" charset="0"/>
              </a:rPr>
              <a:t>СПЕЦИФИЧНОСТИ ПОЉОПРИВРЕДНОГ РАЧУНОВОСДТВА</a:t>
            </a:r>
            <a:endParaRPr lang="en-GB" sz="2800" b="1" dirty="0">
              <a:solidFill>
                <a:schemeClr val="accent4">
                  <a:lumMod val="10000"/>
                </a:schemeClr>
              </a:solidFill>
              <a:latin typeface="Times New Roman" pitchFamily="18" charset="0"/>
            </a:endParaRPr>
          </a:p>
        </p:txBody>
      </p:sp>
      <p:sp>
        <p:nvSpPr>
          <p:cNvPr id="27651" name="Rectangle 3"/>
          <p:cNvSpPr>
            <a:spLocks noGrp="1" noChangeArrowheads="1"/>
          </p:cNvSpPr>
          <p:nvPr>
            <p:ph type="body" idx="1"/>
          </p:nvPr>
        </p:nvSpPr>
        <p:spPr>
          <a:xfrm>
            <a:off x="457200" y="1600200"/>
            <a:ext cx="8229600" cy="5029200"/>
          </a:xfrm>
        </p:spPr>
        <p:txBody>
          <a:bodyPr/>
          <a:lstStyle/>
          <a:p>
            <a:pPr algn="just">
              <a:lnSpc>
                <a:spcPct val="80000"/>
              </a:lnSpc>
              <a:buFontTx/>
              <a:buNone/>
            </a:pPr>
            <a:r>
              <a:rPr lang="sr-Cyrl-CS" sz="2000" dirty="0">
                <a:solidFill>
                  <a:schemeClr val="accent4">
                    <a:lumMod val="10000"/>
                  </a:schemeClr>
                </a:solidFill>
              </a:rPr>
              <a:t>	</a:t>
            </a:r>
            <a:r>
              <a:rPr lang="en-US" sz="2000" dirty="0" err="1">
                <a:solidFill>
                  <a:schemeClr val="accent4">
                    <a:lumMod val="10000"/>
                  </a:schemeClr>
                </a:solidFill>
                <a:latin typeface="Times New Roman" pitchFamily="18" charset="0"/>
              </a:rPr>
              <a:t>Пољопривредник</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је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на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свом</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газдинству</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директор</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комерцијалиста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директор</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појединих</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грана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пољопривреде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бригадир</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књиговођа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музач</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извршилац</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ручних</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радова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на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њиви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воћњаку</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транспорту</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стаји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магационер</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благајник</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возач</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комбајна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камиона</a:t>
            </a:r>
            <a:r>
              <a:rPr lang="en-US" sz="2000" dirty="0">
                <a:solidFill>
                  <a:schemeClr val="accent4">
                    <a:lumMod val="10000"/>
                  </a:schemeClr>
                </a:solidFill>
                <a:latin typeface="Times New Roman" pitchFamily="18" charset="0"/>
              </a:rPr>
              <a:t> и </a:t>
            </a:r>
            <a:r>
              <a:rPr lang="en-US" sz="2000" dirty="0" err="1">
                <a:solidFill>
                  <a:schemeClr val="accent4">
                    <a:lumMod val="10000"/>
                  </a:schemeClr>
                </a:solidFill>
                <a:latin typeface="Times New Roman" pitchFamily="18" charset="0"/>
              </a:rPr>
              <a:t>путничког</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аутомобила</a:t>
            </a:r>
            <a:r>
              <a:rPr lang="en-US" sz="2000" dirty="0">
                <a:solidFill>
                  <a:schemeClr val="accent4">
                    <a:lumMod val="10000"/>
                  </a:schemeClr>
                </a:solidFill>
                <a:latin typeface="Times New Roman" pitchFamily="18" charset="0"/>
              </a:rPr>
              <a:t> и </a:t>
            </a:r>
            <a:r>
              <a:rPr lang="en-US" sz="2000" dirty="0" err="1">
                <a:solidFill>
                  <a:schemeClr val="accent4">
                    <a:lumMod val="10000"/>
                  </a:schemeClr>
                </a:solidFill>
                <a:latin typeface="Times New Roman" pitchFamily="18" charset="0"/>
              </a:rPr>
              <a:t>слично</a:t>
            </a:r>
            <a:r>
              <a:rPr lang="en-US" sz="2000" dirty="0">
                <a:solidFill>
                  <a:schemeClr val="accent4">
                    <a:lumMod val="10000"/>
                  </a:schemeClr>
                </a:solidFill>
                <a:latin typeface="Times New Roman" pitchFamily="18" charset="0"/>
              </a:rPr>
              <a:t>.</a:t>
            </a:r>
          </a:p>
          <a:p>
            <a:pPr algn="just">
              <a:lnSpc>
                <a:spcPct val="80000"/>
              </a:lnSpc>
              <a:buFontTx/>
              <a:buNone/>
            </a:pPr>
            <a:r>
              <a:rPr lang="sr-Cyrl-CS" sz="2000" dirty="0">
                <a:solidFill>
                  <a:schemeClr val="accent4">
                    <a:lumMod val="10000"/>
                  </a:schemeClr>
                </a:solidFill>
                <a:latin typeface="Times New Roman" pitchFamily="18" charset="0"/>
              </a:rPr>
              <a:t>	</a:t>
            </a:r>
          </a:p>
          <a:p>
            <a:pPr algn="just">
              <a:lnSpc>
                <a:spcPct val="80000"/>
              </a:lnSpc>
              <a:buFontTx/>
              <a:buNone/>
            </a:pPr>
            <a:r>
              <a:rPr lang="sr-Cyrl-C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Због</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наведеног</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он</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нема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документа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на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основу</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којих</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ће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уписати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неки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пословни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догађај</a:t>
            </a:r>
            <a:r>
              <a:rPr lang="en-US" sz="2000" dirty="0">
                <a:solidFill>
                  <a:schemeClr val="accent4">
                    <a:lumMod val="10000"/>
                  </a:schemeClr>
                </a:solidFill>
                <a:latin typeface="Times New Roman" pitchFamily="18" charset="0"/>
              </a:rPr>
              <a:t> у </a:t>
            </a:r>
            <a:r>
              <a:rPr lang="en-US" sz="2000" dirty="0" err="1">
                <a:solidFill>
                  <a:schemeClr val="accent4">
                    <a:lumMod val="10000"/>
                  </a:schemeClr>
                </a:solidFill>
                <a:latin typeface="Times New Roman" pitchFamily="18" charset="0"/>
              </a:rPr>
              <a:t>књиговодствени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образац</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зато</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му</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као</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основа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за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уписивање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књиговодствене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ставке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служи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непосредан</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увид</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или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обавјештење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које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му</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даје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члан</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домаћинства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Када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је</a:t>
            </a:r>
            <a:r>
              <a:rPr lang="en-US" sz="2000" dirty="0">
                <a:solidFill>
                  <a:schemeClr val="accent4">
                    <a:lumMod val="10000"/>
                  </a:schemeClr>
                </a:solidFill>
                <a:latin typeface="Times New Roman" pitchFamily="18" charset="0"/>
              </a:rPr>
              <a:t> у </a:t>
            </a:r>
            <a:r>
              <a:rPr lang="en-US" sz="2000" dirty="0" err="1">
                <a:solidFill>
                  <a:schemeClr val="accent4">
                    <a:lumMod val="10000"/>
                  </a:schemeClr>
                </a:solidFill>
                <a:latin typeface="Times New Roman" pitchFamily="18" charset="0"/>
              </a:rPr>
              <a:t>питању</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куповина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репроматеријала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тада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по</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правилу</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постоји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документ</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рачун</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фактура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на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основу</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кога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се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уписује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ставка</a:t>
            </a:r>
            <a:r>
              <a:rPr lang="en-US" sz="2000" dirty="0">
                <a:solidFill>
                  <a:schemeClr val="accent4">
                    <a:lumMod val="10000"/>
                  </a:schemeClr>
                </a:solidFill>
                <a:latin typeface="Times New Roman" pitchFamily="18" charset="0"/>
              </a:rPr>
              <a:t> у </a:t>
            </a:r>
            <a:r>
              <a:rPr lang="en-US" sz="2000" dirty="0" err="1">
                <a:solidFill>
                  <a:schemeClr val="accent4">
                    <a:lumMod val="10000"/>
                  </a:schemeClr>
                </a:solidFill>
                <a:latin typeface="Times New Roman" pitchFamily="18" charset="0"/>
              </a:rPr>
              <a:t>образац</a:t>
            </a:r>
            <a:r>
              <a:rPr lang="en-US" sz="2000" dirty="0">
                <a:solidFill>
                  <a:schemeClr val="accent4">
                    <a:lumMod val="10000"/>
                  </a:schemeClr>
                </a:solidFill>
                <a:latin typeface="Times New Roman" pitchFamily="18" charset="0"/>
              </a:rPr>
              <a:t>.</a:t>
            </a:r>
          </a:p>
          <a:p>
            <a:pPr algn="just">
              <a:lnSpc>
                <a:spcPct val="80000"/>
              </a:lnSpc>
              <a:buFontTx/>
              <a:buNone/>
            </a:pPr>
            <a:endParaRPr lang="sr-Cyrl-CS" sz="2000" dirty="0">
              <a:solidFill>
                <a:schemeClr val="accent4">
                  <a:lumMod val="10000"/>
                </a:schemeClr>
              </a:solidFill>
              <a:latin typeface="Times New Roman" pitchFamily="18" charset="0"/>
            </a:endParaRPr>
          </a:p>
          <a:p>
            <a:pPr algn="just">
              <a:lnSpc>
                <a:spcPct val="80000"/>
              </a:lnSpc>
              <a:buFontTx/>
              <a:buNone/>
            </a:pPr>
            <a:r>
              <a:rPr lang="sr-Cyrl-C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Пољопривредно</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предузеће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је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мање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или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више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сложен</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производни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систем</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састављен</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из</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низа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подсистема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међу</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којима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је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финансијски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само</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један</a:t>
            </a:r>
            <a:r>
              <a:rPr lang="en-US" sz="2000" dirty="0">
                <a:solidFill>
                  <a:schemeClr val="accent4">
                    <a:lumMod val="10000"/>
                  </a:schemeClr>
                </a:solidFill>
                <a:latin typeface="Times New Roman" pitchFamily="18" charset="0"/>
              </a:rPr>
              <a:t> у </a:t>
            </a:r>
            <a:r>
              <a:rPr lang="en-US" sz="2000" dirty="0" err="1">
                <a:solidFill>
                  <a:schemeClr val="accent4">
                    <a:lumMod val="10000"/>
                  </a:schemeClr>
                </a:solidFill>
                <a:latin typeface="Times New Roman" pitchFamily="18" charset="0"/>
              </a:rPr>
              <a:t>низу</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Између</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подсистема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постоје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различити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облици</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веза</a:t>
            </a:r>
            <a:r>
              <a:rPr lang="en-US" sz="2000" dirty="0">
                <a:solidFill>
                  <a:schemeClr val="accent4">
                    <a:lumMod val="10000"/>
                  </a:schemeClr>
                </a:solidFill>
                <a:latin typeface="Times New Roman" pitchFamily="18" charset="0"/>
              </a:rPr>
              <a:t>, а </a:t>
            </a:r>
            <a:r>
              <a:rPr lang="en-US" sz="2000" dirty="0" err="1">
                <a:solidFill>
                  <a:schemeClr val="accent4">
                    <a:lumMod val="10000"/>
                  </a:schemeClr>
                </a:solidFill>
                <a:latin typeface="Times New Roman" pitchFamily="18" charset="0"/>
              </a:rPr>
              <a:t>њихово</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функционисање</a:t>
            </a:r>
            <a:r>
              <a:rPr lang="en-US" sz="2000" dirty="0">
                <a:solidFill>
                  <a:schemeClr val="accent4">
                    <a:lumMod val="10000"/>
                  </a:schemeClr>
                </a:solidFill>
                <a:latin typeface="Times New Roman" pitchFamily="18" charset="0"/>
              </a:rPr>
              <a:t> у </a:t>
            </a:r>
            <a:r>
              <a:rPr lang="en-US" sz="2000" dirty="0" err="1">
                <a:solidFill>
                  <a:schemeClr val="accent4">
                    <a:lumMod val="10000"/>
                  </a:schemeClr>
                </a:solidFill>
                <a:latin typeface="Times New Roman" pitchFamily="18" charset="0"/>
              </a:rPr>
              <a:t>цјелини</a:t>
            </a:r>
            <a:r>
              <a:rPr lang="en-US" sz="2000" dirty="0">
                <a:solidFill>
                  <a:schemeClr val="accent4">
                    <a:lumMod val="10000"/>
                  </a:schemeClr>
                </a:solidFill>
                <a:latin typeface="Times New Roman" pitchFamily="18" charset="0"/>
              </a:rPr>
              <a:t> и </a:t>
            </a:r>
            <a:r>
              <a:rPr lang="en-US" sz="2000" dirty="0" err="1">
                <a:solidFill>
                  <a:schemeClr val="accent4">
                    <a:lumMod val="10000"/>
                  </a:schemeClr>
                </a:solidFill>
                <a:latin typeface="Times New Roman" pitchFamily="18" charset="0"/>
              </a:rPr>
              <a:t>засновано</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је</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на</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системским</a:t>
            </a:r>
            <a:r>
              <a:rPr lang="en-US" sz="2000" dirty="0">
                <a:solidFill>
                  <a:schemeClr val="accent4">
                    <a:lumMod val="10000"/>
                  </a:schemeClr>
                </a:solidFill>
                <a:latin typeface="Times New Roman" pitchFamily="18" charset="0"/>
              </a:rPr>
              <a:t> </a:t>
            </a:r>
            <a:r>
              <a:rPr lang="en-US" sz="2000" dirty="0" err="1">
                <a:solidFill>
                  <a:schemeClr val="accent4">
                    <a:lumMod val="10000"/>
                  </a:schemeClr>
                </a:solidFill>
                <a:latin typeface="Times New Roman" pitchFamily="18" charset="0"/>
              </a:rPr>
              <a:t>законитостима</a:t>
            </a:r>
            <a:r>
              <a:rPr lang="en-US" sz="2000" dirty="0">
                <a:solidFill>
                  <a:schemeClr val="accent4">
                    <a:lumMod val="10000"/>
                  </a:schemeClr>
                </a:solidFill>
                <a:latin typeface="Times New Roman" pitchFamily="18" charset="0"/>
              </a:rPr>
              <a:t>. </a:t>
            </a:r>
            <a:endParaRPr lang="en-GB" sz="2000" dirty="0">
              <a:solidFill>
                <a:schemeClr val="accent4">
                  <a:lumMod val="10000"/>
                </a:schemeClr>
              </a:solidFill>
              <a:latin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214282" y="214290"/>
            <a:ext cx="8715436" cy="6262710"/>
          </a:xfrm>
        </p:spPr>
        <p:txBody>
          <a:bodyPr/>
          <a:lstStyle/>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Финансијско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стање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газдинстава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посљедица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неких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догађаја</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истовремено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узрок</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других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догађаја</a:t>
            </a:r>
            <a:r>
              <a:rPr lang="en-US" sz="2000" dirty="0">
                <a:solidFill>
                  <a:schemeClr val="accent4">
                    <a:lumMod val="10000"/>
                  </a:schemeClr>
                </a:solidFill>
                <a:latin typeface="Times New Roman" pitchFamily="18" charset="0"/>
                <a:cs typeface="Times New Roman" pitchFamily="18" charset="0"/>
              </a:rPr>
              <a:t> у </a:t>
            </a:r>
            <a:r>
              <a:rPr lang="en-US" sz="2000" dirty="0" err="1">
                <a:solidFill>
                  <a:schemeClr val="accent4">
                    <a:lumMod val="10000"/>
                  </a:schemeClr>
                </a:solidFill>
                <a:latin typeface="Times New Roman" pitchFamily="18" charset="0"/>
                <a:cs typeface="Times New Roman" pitchFamily="18" charset="0"/>
              </a:rPr>
              <a:t>систему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који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чине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релативно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виталним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Кад</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газдинство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примјени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системски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приступ</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постаје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више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него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јасно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издвајањем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финансијског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аспекта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може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поставити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потпуна</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поуздана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дијагноза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његовог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економског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стања</a:t>
            </a:r>
            <a:r>
              <a:rPr lang="en-US" sz="2000" dirty="0">
                <a:solidFill>
                  <a:schemeClr val="accent4">
                    <a:lumMod val="10000"/>
                  </a:schemeClr>
                </a:solidFill>
                <a:latin typeface="Times New Roman" pitchFamily="18" charset="0"/>
                <a:cs typeface="Times New Roman" pitchFamily="18" charset="0"/>
              </a:rPr>
              <a:t>, а </a:t>
            </a:r>
            <a:r>
              <a:rPr lang="en-US" sz="2000" dirty="0" err="1">
                <a:solidFill>
                  <a:schemeClr val="accent4">
                    <a:lumMod val="10000"/>
                  </a:schemeClr>
                </a:solidFill>
                <a:latin typeface="Times New Roman" pitchFamily="18" charset="0"/>
                <a:cs typeface="Times New Roman" pitchFamily="18" charset="0"/>
              </a:rPr>
              <a:t>нарочито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отежано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одабрати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праву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терапију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ако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потребно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мијењати</a:t>
            </a:r>
            <a:r>
              <a:rPr lang="en-US" sz="2000" dirty="0">
                <a:solidFill>
                  <a:schemeClr val="accent4">
                    <a:lumMod val="10000"/>
                  </a:schemeClr>
                </a:solidFill>
                <a:latin typeface="Times New Roman" pitchFamily="18" charset="0"/>
                <a:cs typeface="Times New Roman" pitchFamily="18" charset="0"/>
              </a:rPr>
              <a:t> у </a:t>
            </a:r>
            <a:r>
              <a:rPr lang="en-US" sz="2000" dirty="0" err="1">
                <a:solidFill>
                  <a:schemeClr val="accent4">
                    <a:lumMod val="10000"/>
                  </a:schemeClr>
                </a:solidFill>
                <a:latin typeface="Times New Roman" pitchFamily="18" charset="0"/>
                <a:cs typeface="Times New Roman" pitchFamily="18" charset="0"/>
              </a:rPr>
              <a:t>позитивном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смјеру</a:t>
            </a:r>
            <a:r>
              <a:rPr lang="en-US" sz="2000" dirty="0">
                <a:solidFill>
                  <a:schemeClr val="accent4">
                    <a:lumMod val="10000"/>
                  </a:schemeClr>
                </a:solidFill>
                <a:latin typeface="Times New Roman" pitchFamily="18" charset="0"/>
                <a:cs typeface="Times New Roman" pitchFamily="18" charset="0"/>
              </a:rPr>
              <a:t>.</a:t>
            </a:r>
          </a:p>
          <a:p>
            <a:pPr algn="just">
              <a:lnSpc>
                <a:spcPct val="80000"/>
              </a:lnSpc>
              <a:buFontTx/>
              <a:buNone/>
            </a:pPr>
            <a:endParaRPr lang="sr-Cyrl-CS" sz="2000" dirty="0">
              <a:solidFill>
                <a:schemeClr val="accent4">
                  <a:lumMod val="10000"/>
                </a:schemeClr>
              </a:solidFill>
              <a:latin typeface="Times New Roman" pitchFamily="18" charset="0"/>
              <a:cs typeface="Times New Roman" pitchFamily="18" charset="0"/>
            </a:endParaRPr>
          </a:p>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Ови</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слични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недостаци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резултат</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претјераног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упрошћавања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или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једностраног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приступа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газдинству</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систему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праћења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привредних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догађаја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њему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потребно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a:t>
            </a:r>
            <a:r>
              <a:rPr lang="en-US" sz="2000" dirty="0">
                <a:solidFill>
                  <a:schemeClr val="accent4">
                    <a:lumMod val="10000"/>
                  </a:schemeClr>
                </a:solidFill>
                <a:latin typeface="Times New Roman" pitchFamily="18" charset="0"/>
                <a:cs typeface="Times New Roman" pitchFamily="18" charset="0"/>
              </a:rPr>
              <a:t> у </a:t>
            </a:r>
            <a:r>
              <a:rPr lang="en-US" sz="2000" dirty="0" err="1">
                <a:solidFill>
                  <a:schemeClr val="accent4">
                    <a:lumMod val="10000"/>
                  </a:schemeClr>
                </a:solidFill>
                <a:latin typeface="Times New Roman" pitchFamily="18" charset="0"/>
                <a:cs typeface="Times New Roman" pitchFamily="18" charset="0"/>
              </a:rPr>
              <a:t>систем</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простог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књиговодства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уградити</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елементе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основу</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којих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уочава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повезаност</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технолошких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техничких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кадровских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организационих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финансијских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управљачких</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других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подсистема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као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дјелова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јединственог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система</a:t>
            </a:r>
            <a:r>
              <a:rPr lang="en-US" sz="2000" dirty="0">
                <a:solidFill>
                  <a:schemeClr val="accent4">
                    <a:lumMod val="10000"/>
                  </a:schemeClr>
                </a:solidFill>
                <a:latin typeface="Times New Roman" pitchFamily="18" charset="0"/>
                <a:cs typeface="Times New Roman" pitchFamily="18" charset="0"/>
              </a:rPr>
              <a:t> – </a:t>
            </a:r>
            <a:r>
              <a:rPr lang="en-US" sz="2000" dirty="0" err="1">
                <a:solidFill>
                  <a:schemeClr val="accent4">
                    <a:lumMod val="10000"/>
                  </a:schemeClr>
                </a:solidFill>
                <a:latin typeface="Times New Roman" pitchFamily="18" charset="0"/>
                <a:cs typeface="Times New Roman" pitchFamily="18" charset="0"/>
              </a:rPr>
              <a:t>пољопривредног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газдинства</a:t>
            </a:r>
            <a:r>
              <a:rPr lang="en-US" sz="2000" dirty="0">
                <a:solidFill>
                  <a:schemeClr val="accent4">
                    <a:lumMod val="10000"/>
                  </a:schemeClr>
                </a:solidFill>
                <a:latin typeface="Times New Roman" pitchFamily="18" charset="0"/>
                <a:cs typeface="Times New Roman" pitchFamily="18" charset="0"/>
              </a:rPr>
              <a:t>.</a:t>
            </a:r>
          </a:p>
          <a:p>
            <a:pPr algn="just">
              <a:lnSpc>
                <a:spcPct val="80000"/>
              </a:lnSpc>
              <a:buFontTx/>
              <a:buNone/>
            </a:pPr>
            <a:endParaRPr lang="sr-Cyrl-CS" sz="2000" dirty="0">
              <a:solidFill>
                <a:schemeClr val="accent4">
                  <a:lumMod val="10000"/>
                </a:schemeClr>
              </a:solidFill>
              <a:latin typeface="Times New Roman" pitchFamily="18" charset="0"/>
              <a:cs typeface="Times New Roman" pitchFamily="18" charset="0"/>
            </a:endParaRPr>
          </a:p>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Зато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слободно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можемо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кажемо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је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пољоприврено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рачуноводство</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синергија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простог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књиговодства</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неких</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дијелова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оперативне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евиденсције</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баш</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тај</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начин</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ствара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се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потпунија</a:t>
            </a:r>
            <a:r>
              <a:rPr lang="en-US" sz="2000" dirty="0">
                <a:solidFill>
                  <a:schemeClr val="accent4">
                    <a:lumMod val="10000"/>
                  </a:schemeClr>
                </a:solidFill>
                <a:latin typeface="Times New Roman" pitchFamily="18" charset="0"/>
                <a:cs typeface="Times New Roman" pitchFamily="18" charset="0"/>
              </a:rPr>
              <a:t> и </a:t>
            </a:r>
            <a:r>
              <a:rPr lang="en-US" sz="2000" dirty="0" err="1">
                <a:solidFill>
                  <a:schemeClr val="accent4">
                    <a:lumMod val="10000"/>
                  </a:schemeClr>
                </a:solidFill>
                <a:latin typeface="Times New Roman" pitchFamily="18" charset="0"/>
                <a:cs typeface="Times New Roman" pitchFamily="18" charset="0"/>
              </a:rPr>
              <a:t>поузданија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основа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за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унапређење</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менаџмента</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пољопривредног</a:t>
            </a:r>
            <a:r>
              <a:rPr lang="en-US" sz="2000" dirty="0">
                <a:solidFill>
                  <a:schemeClr val="accent4">
                    <a:lumMod val="10000"/>
                  </a:schemeClr>
                </a:solidFill>
                <a:latin typeface="Times New Roman" pitchFamily="18" charset="0"/>
                <a:cs typeface="Times New Roman" pitchFamily="18" charset="0"/>
              </a:rPr>
              <a:t> </a:t>
            </a:r>
            <a:r>
              <a:rPr lang="en-US" sz="2000" dirty="0" err="1">
                <a:solidFill>
                  <a:schemeClr val="accent4">
                    <a:lumMod val="10000"/>
                  </a:schemeClr>
                </a:solidFill>
                <a:latin typeface="Times New Roman" pitchFamily="18" charset="0"/>
                <a:cs typeface="Times New Roman" pitchFamily="18" charset="0"/>
              </a:rPr>
              <a:t>газдинства</a:t>
            </a:r>
            <a:r>
              <a:rPr lang="en-US" sz="2000" dirty="0">
                <a:solidFill>
                  <a:schemeClr val="accent4">
                    <a:lumMod val="10000"/>
                  </a:schemeClr>
                </a:solidFill>
                <a:latin typeface="Times New Roman" pitchFamily="18" charset="0"/>
                <a:cs typeface="Times New Roman" pitchFamily="18" charset="0"/>
              </a:rPr>
              <a:t>.</a:t>
            </a:r>
            <a:endParaRPr lang="en-GB" sz="2000" dirty="0">
              <a:solidFill>
                <a:schemeClr val="accent4">
                  <a:lumMod val="10000"/>
                </a:schemeClr>
              </a:solidFill>
              <a:latin typeface="Times New Roman" pitchFamily="18" charset="0"/>
              <a:cs typeface="Times New Roman" pitchFamily="18" charset="0"/>
            </a:endParaRPr>
          </a:p>
        </p:txBody>
      </p:sp>
      <p:pic>
        <p:nvPicPr>
          <p:cNvPr id="70658" name="Picture 2" descr="http://data.gov.in/sites/default/files/agriculture512X512.png"/>
          <p:cNvPicPr>
            <a:picLocks noChangeAspect="1" noChangeArrowheads="1"/>
          </p:cNvPicPr>
          <p:nvPr/>
        </p:nvPicPr>
        <p:blipFill>
          <a:blip r:embed="rId2"/>
          <a:srcRect/>
          <a:stretch>
            <a:fillRect/>
          </a:stretch>
        </p:blipFill>
        <p:spPr bwMode="auto">
          <a:xfrm>
            <a:off x="3714744" y="5214950"/>
            <a:ext cx="2279522" cy="1928827"/>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214546" y="381000"/>
            <a:ext cx="6472254" cy="6172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just" defTabSz="914400" rtl="0" eaLnBrk="1" fontAlgn="base" latinLnBrk="0" hangingPunct="1">
              <a:lnSpc>
                <a:spcPct val="80000"/>
              </a:lnSpc>
              <a:spcBef>
                <a:spcPct val="20000"/>
              </a:spcBef>
              <a:spcAft>
                <a:spcPct val="0"/>
              </a:spcAft>
              <a:buClrTx/>
              <a:buSzTx/>
              <a:buFontTx/>
              <a:buNone/>
              <a:tabLst/>
              <a:defRPr/>
            </a:pPr>
            <a:r>
              <a:rPr kumimoji="0" lang="sr-Cyrl-CS" sz="2000" i="0" u="none" strike="noStrike" kern="0" cap="none" spc="0" normalizeH="0" baseline="0" noProof="0" smtClean="0">
                <a:ln>
                  <a:noFill/>
                </a:ln>
                <a:solidFill>
                  <a:schemeClr val="accent4">
                    <a:lumMod val="10000"/>
                  </a:schemeClr>
                </a:solidFill>
                <a:effectLst/>
                <a:uLnTx/>
                <a:uFillTx/>
                <a:latin typeface="Times New Roman" pitchFamily="18" charset="0"/>
                <a:cs typeface="Times New Roman" pitchFamily="18" charset="0"/>
              </a:rPr>
              <a:t>	</a:t>
            </a:r>
            <a:r>
              <a:rPr kumimoji="0" lang="en-US" sz="2000" i="0" u="none" strike="noStrike" kern="0" cap="none" spc="0" normalizeH="0" baseline="0" noProof="0" smtClean="0">
                <a:ln>
                  <a:noFill/>
                </a:ln>
                <a:solidFill>
                  <a:schemeClr val="accent4">
                    <a:lumMod val="10000"/>
                  </a:schemeClr>
                </a:solidFill>
                <a:effectLst/>
                <a:uLnTx/>
                <a:uFillTx/>
                <a:latin typeface="Times New Roman" pitchFamily="18" charset="0"/>
                <a:cs typeface="Times New Roman" pitchFamily="18" charset="0"/>
              </a:rPr>
              <a:t>У пољопривредном књиговодству имамо двије супротстављене тежње, а садржај књиговодствених докумената треба да их помири:</a:t>
            </a:r>
            <a:endParaRPr kumimoji="0" lang="sr-Cyrl-CS" sz="2000" i="0" u="none" strike="noStrike" kern="0" cap="none" spc="0" normalizeH="0" baseline="0" noProof="0" smtClean="0">
              <a:ln>
                <a:noFill/>
              </a:ln>
              <a:solidFill>
                <a:schemeClr val="accent4">
                  <a:lumMod val="10000"/>
                </a:schemeClr>
              </a:solidFill>
              <a:effectLst/>
              <a:uLnTx/>
              <a:uFillTx/>
              <a:latin typeface="Times New Roman" pitchFamily="18" charset="0"/>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endParaRPr kumimoji="0" lang="en-US" sz="2000" i="0" u="none" strike="noStrike" kern="0" cap="none" spc="0" normalizeH="0" baseline="0" noProof="0" smtClean="0">
              <a:ln>
                <a:noFill/>
              </a:ln>
              <a:solidFill>
                <a:schemeClr val="accent4">
                  <a:lumMod val="10000"/>
                </a:schemeClr>
              </a:solidFill>
              <a:effectLst/>
              <a:uLnTx/>
              <a:uFillTx/>
              <a:latin typeface="Times New Roman" pitchFamily="18" charset="0"/>
              <a:cs typeface="Times New Roman" pitchFamily="18" charset="0"/>
            </a:endParaRPr>
          </a:p>
          <a:p>
            <a:pPr marL="742950" marR="0" lvl="1" indent="-285750" algn="just" defTabSz="914400" rtl="0" eaLnBrk="1" fontAlgn="base" latinLnBrk="0" hangingPunct="1">
              <a:lnSpc>
                <a:spcPct val="80000"/>
              </a:lnSpc>
              <a:spcBef>
                <a:spcPct val="20000"/>
              </a:spcBef>
              <a:spcAft>
                <a:spcPct val="0"/>
              </a:spcAft>
              <a:buClrTx/>
              <a:buSzTx/>
              <a:buFontTx/>
              <a:buChar char="–"/>
              <a:tabLst/>
              <a:defRPr/>
            </a:pPr>
            <a:r>
              <a:rPr kumimoji="0" lang="en-US" sz="2000" i="0" u="none" strike="noStrike" kern="0" cap="none" spc="0" normalizeH="0" baseline="0" noProof="0" smtClean="0">
                <a:ln>
                  <a:noFill/>
                </a:ln>
                <a:solidFill>
                  <a:schemeClr val="accent4">
                    <a:lumMod val="10000"/>
                  </a:schemeClr>
                </a:solidFill>
                <a:effectLst/>
                <a:uLnTx/>
                <a:uFillTx/>
                <a:latin typeface="Times New Roman" pitchFamily="18" charset="0"/>
                <a:cs typeface="Times New Roman" pitchFamily="18" charset="0"/>
              </a:rPr>
              <a:t>једна иде у смјеру што веће детаљизације књиговодствених ставки са циљем да се створи основа за што дубљу анализу,</a:t>
            </a:r>
          </a:p>
          <a:p>
            <a:pPr marL="742950" marR="0" lvl="1" indent="-285750" algn="just" defTabSz="914400" rtl="0" eaLnBrk="1" fontAlgn="base" latinLnBrk="0" hangingPunct="1">
              <a:lnSpc>
                <a:spcPct val="80000"/>
              </a:lnSpc>
              <a:spcBef>
                <a:spcPct val="20000"/>
              </a:spcBef>
              <a:spcAft>
                <a:spcPct val="0"/>
              </a:spcAft>
              <a:buClrTx/>
              <a:buSzTx/>
              <a:buFontTx/>
              <a:buChar char="–"/>
              <a:tabLst/>
              <a:defRPr/>
            </a:pPr>
            <a:r>
              <a:rPr kumimoji="0" lang="en-US" sz="2000" i="0" u="none" strike="noStrike" kern="0" cap="none" spc="0" normalizeH="0" baseline="0" noProof="0" smtClean="0">
                <a:ln>
                  <a:noFill/>
                </a:ln>
                <a:solidFill>
                  <a:schemeClr val="accent4">
                    <a:lumMod val="10000"/>
                  </a:schemeClr>
                </a:solidFill>
                <a:effectLst/>
                <a:uLnTx/>
                <a:uFillTx/>
                <a:latin typeface="Times New Roman" pitchFamily="18" charset="0"/>
                <a:cs typeface="Times New Roman" pitchFamily="18" charset="0"/>
              </a:rPr>
              <a:t>друга  је усмјерена тако да се сељак не оптерећује пословима који се не обављају директно у производњи и заснива се на ставу да је произвођачу потребно вријеме за производњу.</a:t>
            </a:r>
            <a:endParaRPr kumimoji="0" lang="sl-SI" sz="2000" i="0" u="none" strike="noStrike" kern="0" cap="none" spc="0" normalizeH="0" baseline="0" noProof="0" smtClean="0">
              <a:ln>
                <a:noFill/>
              </a:ln>
              <a:solidFill>
                <a:schemeClr val="accent4">
                  <a:lumMod val="10000"/>
                </a:schemeClr>
              </a:solidFill>
              <a:effectLst/>
              <a:uLnTx/>
              <a:uFillTx/>
              <a:latin typeface="Times New Roman" pitchFamily="18" charset="0"/>
              <a:cs typeface="Times New Roman" pitchFamily="18" charset="0"/>
            </a:endParaRPr>
          </a:p>
          <a:p>
            <a:pPr marL="742950" marR="0" lvl="1" indent="-285750" algn="just" defTabSz="914400" rtl="0" eaLnBrk="1" fontAlgn="base" latinLnBrk="0" hangingPunct="1">
              <a:lnSpc>
                <a:spcPct val="80000"/>
              </a:lnSpc>
              <a:spcBef>
                <a:spcPct val="20000"/>
              </a:spcBef>
              <a:spcAft>
                <a:spcPct val="0"/>
              </a:spcAft>
              <a:buClrTx/>
              <a:buSzTx/>
              <a:buFontTx/>
              <a:buChar char="–"/>
              <a:tabLst/>
              <a:defRPr/>
            </a:pPr>
            <a:r>
              <a:rPr kumimoji="0" lang="en-AU" sz="2000" i="0" u="none" strike="noStrike" kern="0" cap="none" spc="0" normalizeH="0" baseline="0" noProof="0" smtClean="0">
                <a:ln>
                  <a:noFill/>
                </a:ln>
                <a:solidFill>
                  <a:schemeClr val="accent4">
                    <a:lumMod val="10000"/>
                  </a:schemeClr>
                </a:solidFill>
                <a:effectLst/>
                <a:uLnTx/>
                <a:uFillTx/>
                <a:latin typeface="Times New Roman" pitchFamily="18" charset="0"/>
                <a:cs typeface="Times New Roman" pitchFamily="18" charset="0"/>
              </a:rPr>
              <a:t>С обзиром на чињеницу да је вријеме најдрагоцјеније, у развијеним земљама, тежи се да се успоставе добри односи између пољопривредника и пословних партнера – добављача, па тако, углавном, сви репродукциони материјали бивају довежени у економско двориште у складу са раније договореном динамиком, количином, асортиманом, квалитетом, величином и начином паковања. Иста ствар је и са купцима, они већину производног асортимана лично преузимају долазећи у економско двориште, на њиву или у воћњка.</a:t>
            </a:r>
            <a:endParaRPr kumimoji="0" lang="en-GB" sz="2000" i="0" u="none" strike="noStrike" kern="0" cap="none" spc="0" normalizeH="0" baseline="0" noProof="0" dirty="0" smtClean="0">
              <a:ln>
                <a:noFill/>
              </a:ln>
              <a:solidFill>
                <a:schemeClr val="accent4">
                  <a:lumMod val="10000"/>
                </a:schemeClr>
              </a:solidFill>
              <a:effectLst/>
              <a:uLnTx/>
              <a:uFillTx/>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843" name="Rectangle 3"/>
          <p:cNvSpPr>
            <a:spLocks noGrp="1" noChangeArrowheads="1"/>
          </p:cNvSpPr>
          <p:nvPr>
            <p:ph type="body" idx="1"/>
          </p:nvPr>
        </p:nvSpPr>
        <p:spPr>
          <a:xfrm>
            <a:off x="428596" y="214290"/>
            <a:ext cx="8229600" cy="5668963"/>
          </a:xfrm>
        </p:spPr>
        <p:txBody>
          <a:bodyPr/>
          <a:lstStyle/>
          <a:p>
            <a:pPr marL="0" indent="20638" algn="just">
              <a:lnSpc>
                <a:spcPct val="90000"/>
              </a:lnSpc>
              <a:buFontTx/>
              <a:buNone/>
            </a:pPr>
            <a:r>
              <a:rPr lang="ru-RU" sz="2000" dirty="0" smtClean="0">
                <a:solidFill>
                  <a:schemeClr val="accent4">
                    <a:lumMod val="10000"/>
                  </a:schemeClr>
                </a:solidFill>
                <a:latin typeface="Times New Roman" pitchFamily="18" charset="0"/>
              </a:rPr>
              <a:t>При </a:t>
            </a:r>
            <a:r>
              <a:rPr lang="ru-RU" sz="2000" dirty="0">
                <a:solidFill>
                  <a:schemeClr val="accent4">
                    <a:lumMod val="10000"/>
                  </a:schemeClr>
                </a:solidFill>
                <a:latin typeface="Times New Roman" pitchFamily="18" charset="0"/>
              </a:rPr>
              <a:t>формирању и</a:t>
            </a:r>
            <a:r>
              <a:rPr lang="sr-Cyrl-CS" sz="2000" dirty="0">
                <a:solidFill>
                  <a:schemeClr val="accent4">
                    <a:lumMod val="10000"/>
                  </a:schemeClr>
                </a:solidFill>
                <a:latin typeface="Times New Roman" pitchFamily="18" charset="0"/>
              </a:rPr>
              <a:t>  </a:t>
            </a:r>
            <a:r>
              <a:rPr lang="ru-RU" sz="2000" dirty="0">
                <a:solidFill>
                  <a:schemeClr val="accent4">
                    <a:lumMod val="10000"/>
                  </a:schemeClr>
                </a:solidFill>
                <a:latin typeface="Times New Roman" pitchFamily="18" charset="0"/>
              </a:rPr>
              <a:t>организовању ра</a:t>
            </a:r>
            <a:r>
              <a:rPr lang="sr-Cyrl-CS" sz="2000" dirty="0">
                <a:solidFill>
                  <a:schemeClr val="accent4">
                    <a:lumMod val="10000"/>
                  </a:schemeClr>
                </a:solidFill>
                <a:latin typeface="Times New Roman" pitchFamily="18" charset="0"/>
              </a:rPr>
              <a:t>ч</a:t>
            </a:r>
            <a:r>
              <a:rPr lang="ru-RU" sz="2000" dirty="0">
                <a:solidFill>
                  <a:schemeClr val="accent4">
                    <a:lumMod val="10000"/>
                  </a:schemeClr>
                </a:solidFill>
                <a:latin typeface="Times New Roman" pitchFamily="18" charset="0"/>
              </a:rPr>
              <a:t>уноводства постоје и оп</a:t>
            </a:r>
            <a:r>
              <a:rPr lang="sr-Cyrl-CS" sz="2000" dirty="0">
                <a:solidFill>
                  <a:schemeClr val="accent4">
                    <a:lumMod val="10000"/>
                  </a:schemeClr>
                </a:solidFill>
                <a:latin typeface="Times New Roman" pitchFamily="18" charset="0"/>
              </a:rPr>
              <a:t>ш</a:t>
            </a:r>
            <a:r>
              <a:rPr lang="ru-RU" sz="2000" dirty="0">
                <a:solidFill>
                  <a:schemeClr val="accent4">
                    <a:lumMod val="10000"/>
                  </a:schemeClr>
                </a:solidFill>
                <a:latin typeface="Times New Roman" pitchFamily="18" charset="0"/>
              </a:rPr>
              <a:t>ти критеријуми који одре</a:t>
            </a:r>
            <a:r>
              <a:rPr lang="sr-Cyrl-CS" sz="2000" dirty="0">
                <a:solidFill>
                  <a:schemeClr val="accent4">
                    <a:lumMod val="10000"/>
                  </a:schemeClr>
                </a:solidFill>
                <a:latin typeface="Times New Roman" pitchFamily="18" charset="0"/>
              </a:rPr>
              <a:t>ђ</a:t>
            </a:r>
            <a:r>
              <a:rPr lang="ru-RU" sz="2000" dirty="0">
                <a:solidFill>
                  <a:schemeClr val="accent4">
                    <a:lumMod val="10000"/>
                  </a:schemeClr>
                </a:solidFill>
                <a:latin typeface="Times New Roman" pitchFamily="18" charset="0"/>
              </a:rPr>
              <a:t>ују на</a:t>
            </a:r>
            <a:r>
              <a:rPr lang="sr-Cyrl-CS" sz="2000" dirty="0">
                <a:solidFill>
                  <a:schemeClr val="accent4">
                    <a:lumMod val="10000"/>
                  </a:schemeClr>
                </a:solidFill>
                <a:latin typeface="Times New Roman" pitchFamily="18" charset="0"/>
              </a:rPr>
              <a:t>ч</a:t>
            </a:r>
            <a:r>
              <a:rPr lang="ru-RU" sz="2000" dirty="0">
                <a:solidFill>
                  <a:schemeClr val="accent4">
                    <a:lumMod val="10000"/>
                  </a:schemeClr>
                </a:solidFill>
                <a:latin typeface="Times New Roman" pitchFamily="18" charset="0"/>
              </a:rPr>
              <a:t>ин његове организације и функционисање од којих су најва</a:t>
            </a:r>
            <a:r>
              <a:rPr lang="sr-Cyrl-CS" sz="2000" dirty="0">
                <a:solidFill>
                  <a:schemeClr val="accent4">
                    <a:lumMod val="10000"/>
                  </a:schemeClr>
                </a:solidFill>
                <a:latin typeface="Times New Roman" pitchFamily="18" charset="0"/>
              </a:rPr>
              <a:t>ж</a:t>
            </a:r>
            <a:r>
              <a:rPr lang="ru-RU" sz="2000" dirty="0">
                <a:solidFill>
                  <a:schemeClr val="accent4">
                    <a:lumMod val="10000"/>
                  </a:schemeClr>
                </a:solidFill>
                <a:latin typeface="Times New Roman" pitchFamily="18" charset="0"/>
              </a:rPr>
              <a:t>нији</a:t>
            </a:r>
            <a:r>
              <a:rPr lang="sr-Cyrl-CS" sz="2000" dirty="0">
                <a:solidFill>
                  <a:schemeClr val="accent4">
                    <a:lumMod val="10000"/>
                  </a:schemeClr>
                </a:solidFill>
                <a:latin typeface="Times New Roman" pitchFamily="18" charset="0"/>
              </a:rPr>
              <a:t> </a:t>
            </a:r>
            <a:r>
              <a:rPr lang="sr-Cyrl-CS" sz="2000" dirty="0" smtClean="0">
                <a:solidFill>
                  <a:schemeClr val="accent4">
                    <a:lumMod val="10000"/>
                  </a:schemeClr>
                </a:solidFill>
                <a:latin typeface="Times New Roman" pitchFamily="18" charset="0"/>
              </a:rPr>
              <a:t>:</a:t>
            </a:r>
          </a:p>
          <a:p>
            <a:pPr marL="0" indent="20638" algn="just">
              <a:lnSpc>
                <a:spcPct val="90000"/>
              </a:lnSpc>
            </a:pPr>
            <a:r>
              <a:rPr lang="ru-RU" sz="2000" b="0" dirty="0" smtClean="0">
                <a:solidFill>
                  <a:schemeClr val="accent4">
                    <a:lumMod val="10000"/>
                  </a:schemeClr>
                </a:solidFill>
                <a:latin typeface="Times New Roman" pitchFamily="18" charset="0"/>
              </a:rPr>
              <a:t>оп</a:t>
            </a:r>
            <a:r>
              <a:rPr lang="sr-Cyrl-CS" sz="2000" b="0" dirty="0">
                <a:solidFill>
                  <a:schemeClr val="accent4">
                    <a:lumMod val="10000"/>
                  </a:schemeClr>
                </a:solidFill>
                <a:latin typeface="Times New Roman" pitchFamily="18" charset="0"/>
              </a:rPr>
              <a:t>ш</a:t>
            </a:r>
            <a:r>
              <a:rPr lang="ru-RU" sz="2000" b="0" dirty="0">
                <a:solidFill>
                  <a:schemeClr val="accent4">
                    <a:lumMod val="10000"/>
                  </a:schemeClr>
                </a:solidFill>
                <a:latin typeface="Times New Roman" pitchFamily="18" charset="0"/>
              </a:rPr>
              <a:t>та привредна активност објекта управљања за које слу</a:t>
            </a:r>
            <a:r>
              <a:rPr lang="sr-Cyrl-CS" sz="2000" b="0" dirty="0">
                <a:solidFill>
                  <a:schemeClr val="accent4">
                    <a:lumMod val="10000"/>
                  </a:schemeClr>
                </a:solidFill>
                <a:latin typeface="Times New Roman" pitchFamily="18" charset="0"/>
              </a:rPr>
              <a:t>ж</a:t>
            </a:r>
            <a:r>
              <a:rPr lang="ru-RU" sz="2000" b="0" dirty="0">
                <a:solidFill>
                  <a:schemeClr val="accent4">
                    <a:lumMod val="10000"/>
                  </a:schemeClr>
                </a:solidFill>
                <a:latin typeface="Times New Roman" pitchFamily="18" charset="0"/>
              </a:rPr>
              <a:t>е информациони токови</a:t>
            </a:r>
            <a:r>
              <a:rPr lang="sr-Cyrl-CS" sz="2000" b="0" dirty="0" smtClean="0">
                <a:solidFill>
                  <a:schemeClr val="accent4">
                    <a:lumMod val="10000"/>
                  </a:schemeClr>
                </a:solidFill>
                <a:latin typeface="Times New Roman" pitchFamily="18" charset="0"/>
              </a:rPr>
              <a:t>;</a:t>
            </a:r>
            <a:endParaRPr lang="ru-RU" sz="2000" dirty="0" smtClean="0">
              <a:solidFill>
                <a:schemeClr val="accent4">
                  <a:lumMod val="10000"/>
                </a:schemeClr>
              </a:solidFill>
              <a:latin typeface="Times New Roman" pitchFamily="18" charset="0"/>
            </a:endParaRPr>
          </a:p>
          <a:p>
            <a:pPr marL="0" indent="20638" algn="just">
              <a:lnSpc>
                <a:spcPct val="90000"/>
              </a:lnSpc>
            </a:pPr>
            <a:r>
              <a:rPr lang="ru-RU" sz="2000" b="0" dirty="0" smtClean="0">
                <a:solidFill>
                  <a:schemeClr val="accent4">
                    <a:lumMod val="10000"/>
                  </a:schemeClr>
                </a:solidFill>
                <a:latin typeface="Times New Roman" pitchFamily="18" charset="0"/>
              </a:rPr>
              <a:t>органско</a:t>
            </a:r>
            <a:r>
              <a:rPr lang="sr-Cyrl-CS" sz="2000" b="0" dirty="0">
                <a:solidFill>
                  <a:schemeClr val="accent4">
                    <a:lumMod val="10000"/>
                  </a:schemeClr>
                </a:solidFill>
                <a:latin typeface="Times New Roman" pitchFamily="18" charset="0"/>
              </a:rPr>
              <a:t>-</a:t>
            </a:r>
            <a:r>
              <a:rPr lang="ru-RU" sz="2000" b="0" dirty="0">
                <a:solidFill>
                  <a:schemeClr val="accent4">
                    <a:lumMod val="10000"/>
                  </a:schemeClr>
                </a:solidFill>
                <a:latin typeface="Times New Roman" pitchFamily="18" charset="0"/>
              </a:rPr>
              <a:t>организациона структура објекта управљања за које се информације формирају и усмјеравају</a:t>
            </a:r>
            <a:r>
              <a:rPr lang="sr-Cyrl-CS" sz="2000" b="0" dirty="0" smtClean="0">
                <a:solidFill>
                  <a:schemeClr val="accent4">
                    <a:lumMod val="10000"/>
                  </a:schemeClr>
                </a:solidFill>
                <a:latin typeface="Times New Roman" pitchFamily="18" charset="0"/>
              </a:rPr>
              <a:t>;</a:t>
            </a:r>
            <a:endParaRPr lang="ru-RU" sz="2000" dirty="0" smtClean="0">
              <a:solidFill>
                <a:schemeClr val="accent4">
                  <a:lumMod val="10000"/>
                </a:schemeClr>
              </a:solidFill>
              <a:latin typeface="Times New Roman" pitchFamily="18" charset="0"/>
            </a:endParaRPr>
          </a:p>
          <a:p>
            <a:pPr marL="0" indent="20638" algn="just">
              <a:lnSpc>
                <a:spcPct val="90000"/>
              </a:lnSpc>
            </a:pPr>
            <a:r>
              <a:rPr lang="ru-RU" sz="2000" b="0" dirty="0" smtClean="0">
                <a:solidFill>
                  <a:schemeClr val="accent4">
                    <a:lumMod val="10000"/>
                  </a:schemeClr>
                </a:solidFill>
                <a:latin typeface="Times New Roman" pitchFamily="18" charset="0"/>
              </a:rPr>
              <a:t>структура </a:t>
            </a:r>
            <a:r>
              <a:rPr lang="ru-RU" sz="2000" b="0" dirty="0">
                <a:solidFill>
                  <a:schemeClr val="accent4">
                    <a:lumMod val="10000"/>
                  </a:schemeClr>
                </a:solidFill>
                <a:latin typeface="Times New Roman" pitchFamily="18" charset="0"/>
              </a:rPr>
              <a:t>односа који одре</a:t>
            </a:r>
            <a:r>
              <a:rPr lang="sr-Cyrl-CS" sz="2000" b="0" dirty="0">
                <a:solidFill>
                  <a:schemeClr val="accent4">
                    <a:lumMod val="10000"/>
                  </a:schemeClr>
                </a:solidFill>
                <a:latin typeface="Times New Roman" pitchFamily="18" charset="0"/>
              </a:rPr>
              <a:t>ђ</a:t>
            </a:r>
            <a:r>
              <a:rPr lang="ru-RU" sz="2000" b="0" dirty="0">
                <a:solidFill>
                  <a:schemeClr val="accent4">
                    <a:lumMod val="10000"/>
                  </a:schemeClr>
                </a:solidFill>
                <a:latin typeface="Times New Roman" pitchFamily="18" charset="0"/>
              </a:rPr>
              <a:t>ују принципе пона</a:t>
            </a:r>
            <a:r>
              <a:rPr lang="sr-Cyrl-CS" sz="2000" b="0" dirty="0">
                <a:solidFill>
                  <a:schemeClr val="accent4">
                    <a:lumMod val="10000"/>
                  </a:schemeClr>
                </a:solidFill>
                <a:latin typeface="Times New Roman" pitchFamily="18" charset="0"/>
              </a:rPr>
              <a:t>ш</a:t>
            </a:r>
            <a:r>
              <a:rPr lang="ru-RU" sz="2000" b="0" dirty="0">
                <a:solidFill>
                  <a:schemeClr val="accent4">
                    <a:lumMod val="10000"/>
                  </a:schemeClr>
                </a:solidFill>
                <a:latin typeface="Times New Roman" pitchFamily="18" charset="0"/>
              </a:rPr>
              <a:t>ања предузе</a:t>
            </a:r>
            <a:r>
              <a:rPr lang="sr-Cyrl-CS" sz="2000" b="0" dirty="0">
                <a:solidFill>
                  <a:schemeClr val="accent4">
                    <a:lumMod val="10000"/>
                  </a:schemeClr>
                </a:solidFill>
                <a:latin typeface="Times New Roman" pitchFamily="18" charset="0"/>
              </a:rPr>
              <a:t>ћ</a:t>
            </a:r>
            <a:r>
              <a:rPr lang="ru-RU" sz="2000" b="0" dirty="0">
                <a:solidFill>
                  <a:schemeClr val="accent4">
                    <a:lumMod val="10000"/>
                  </a:schemeClr>
                </a:solidFill>
                <a:latin typeface="Times New Roman" pitchFamily="18" charset="0"/>
              </a:rPr>
              <a:t>а у свом окру</a:t>
            </a:r>
            <a:r>
              <a:rPr lang="sr-Cyrl-CS" sz="2000" b="0" dirty="0">
                <a:solidFill>
                  <a:schemeClr val="accent4">
                    <a:lumMod val="10000"/>
                  </a:schemeClr>
                </a:solidFill>
                <a:latin typeface="Times New Roman" pitchFamily="18" charset="0"/>
              </a:rPr>
              <a:t>ж</a:t>
            </a:r>
            <a:r>
              <a:rPr lang="ru-RU" sz="2000" b="0" dirty="0">
                <a:solidFill>
                  <a:schemeClr val="accent4">
                    <a:lumMod val="10000"/>
                  </a:schemeClr>
                </a:solidFill>
                <a:latin typeface="Times New Roman" pitchFamily="18" charset="0"/>
              </a:rPr>
              <a:t>ењу</a:t>
            </a:r>
            <a:r>
              <a:rPr lang="sr-Cyrl-CS" sz="2000" b="0" dirty="0" smtClean="0">
                <a:solidFill>
                  <a:schemeClr val="accent4">
                    <a:lumMod val="10000"/>
                  </a:schemeClr>
                </a:solidFill>
                <a:latin typeface="Times New Roman" pitchFamily="18" charset="0"/>
              </a:rPr>
              <a:t>;</a:t>
            </a:r>
            <a:endParaRPr lang="ru-RU" sz="2000" dirty="0" smtClean="0">
              <a:solidFill>
                <a:schemeClr val="accent4">
                  <a:lumMod val="10000"/>
                </a:schemeClr>
              </a:solidFill>
              <a:latin typeface="Times New Roman" pitchFamily="18" charset="0"/>
            </a:endParaRPr>
          </a:p>
          <a:p>
            <a:pPr marL="0" indent="20638" algn="just">
              <a:lnSpc>
                <a:spcPct val="90000"/>
              </a:lnSpc>
            </a:pPr>
            <a:r>
              <a:rPr lang="ru-RU" sz="2000" b="0" dirty="0" smtClean="0">
                <a:solidFill>
                  <a:schemeClr val="accent4">
                    <a:lumMod val="10000"/>
                  </a:schemeClr>
                </a:solidFill>
                <a:latin typeface="Times New Roman" pitchFamily="18" charset="0"/>
              </a:rPr>
              <a:t>оп</a:t>
            </a:r>
            <a:r>
              <a:rPr lang="sr-Cyrl-CS" sz="2000" b="0" dirty="0">
                <a:solidFill>
                  <a:schemeClr val="accent4">
                    <a:lumMod val="10000"/>
                  </a:schemeClr>
                </a:solidFill>
                <a:latin typeface="Times New Roman" pitchFamily="18" charset="0"/>
              </a:rPr>
              <a:t>ш</a:t>
            </a:r>
            <a:r>
              <a:rPr lang="ru-RU" sz="2000" b="0" dirty="0">
                <a:solidFill>
                  <a:schemeClr val="accent4">
                    <a:lumMod val="10000"/>
                  </a:schemeClr>
                </a:solidFill>
                <a:latin typeface="Times New Roman" pitchFamily="18" charset="0"/>
              </a:rPr>
              <a:t>та природна својства информација које треба да се обра</a:t>
            </a:r>
            <a:r>
              <a:rPr lang="sr-Cyrl-CS" sz="2000" b="0" dirty="0">
                <a:solidFill>
                  <a:schemeClr val="accent4">
                    <a:lumMod val="10000"/>
                  </a:schemeClr>
                </a:solidFill>
                <a:latin typeface="Times New Roman" pitchFamily="18" charset="0"/>
              </a:rPr>
              <a:t>ђ</a:t>
            </a:r>
            <a:r>
              <a:rPr lang="ru-RU" sz="2000" b="0" dirty="0">
                <a:solidFill>
                  <a:schemeClr val="accent4">
                    <a:lumMod val="10000"/>
                  </a:schemeClr>
                </a:solidFill>
                <a:latin typeface="Times New Roman" pitchFamily="18" charset="0"/>
              </a:rPr>
              <a:t>ују</a:t>
            </a:r>
            <a:r>
              <a:rPr lang="sr-Cyrl-CS" sz="2000" b="0" dirty="0">
                <a:solidFill>
                  <a:schemeClr val="accent4">
                    <a:lumMod val="10000"/>
                  </a:schemeClr>
                </a:solidFill>
                <a:latin typeface="Times New Roman" pitchFamily="18" charset="0"/>
              </a:rPr>
              <a:t>, </a:t>
            </a:r>
            <a:r>
              <a:rPr lang="ru-RU" sz="2000" b="0" dirty="0">
                <a:solidFill>
                  <a:schemeClr val="accent4">
                    <a:lumMod val="10000"/>
                  </a:schemeClr>
                </a:solidFill>
                <a:latin typeface="Times New Roman" pitchFamily="18" charset="0"/>
              </a:rPr>
              <a:t>преносе и саоп</a:t>
            </a:r>
            <a:r>
              <a:rPr lang="sr-Cyrl-CS" sz="2000" b="0" dirty="0">
                <a:solidFill>
                  <a:schemeClr val="accent4">
                    <a:lumMod val="10000"/>
                  </a:schemeClr>
                </a:solidFill>
                <a:latin typeface="Times New Roman" pitchFamily="18" charset="0"/>
              </a:rPr>
              <a:t>ш</a:t>
            </a:r>
            <a:r>
              <a:rPr lang="ru-RU" sz="2000" b="0" dirty="0">
                <a:solidFill>
                  <a:schemeClr val="accent4">
                    <a:lumMod val="10000"/>
                  </a:schemeClr>
                </a:solidFill>
                <a:latin typeface="Times New Roman" pitchFamily="18" charset="0"/>
              </a:rPr>
              <a:t>тавају</a:t>
            </a:r>
            <a:r>
              <a:rPr lang="sr-Cyrl-CS" sz="2000" b="0" dirty="0" smtClean="0">
                <a:solidFill>
                  <a:schemeClr val="accent4">
                    <a:lumMod val="10000"/>
                  </a:schemeClr>
                </a:solidFill>
                <a:latin typeface="Times New Roman" pitchFamily="18" charset="0"/>
              </a:rPr>
              <a:t>;</a:t>
            </a:r>
            <a:endParaRPr lang="sr-Cyrl-RS" sz="2000" dirty="0" smtClean="0">
              <a:solidFill>
                <a:schemeClr val="accent4">
                  <a:lumMod val="10000"/>
                </a:schemeClr>
              </a:solidFill>
              <a:latin typeface="Times New Roman" pitchFamily="18" charset="0"/>
            </a:endParaRPr>
          </a:p>
          <a:p>
            <a:pPr marL="0" indent="20638" algn="just">
              <a:lnSpc>
                <a:spcPct val="90000"/>
              </a:lnSpc>
            </a:pPr>
            <a:r>
              <a:rPr lang="de-DE" sz="2000" b="0" dirty="0" smtClean="0">
                <a:solidFill>
                  <a:schemeClr val="accent4">
                    <a:lumMod val="10000"/>
                  </a:schemeClr>
                </a:solidFill>
                <a:latin typeface="Times New Roman" pitchFamily="18" charset="0"/>
              </a:rPr>
              <a:t>временски </a:t>
            </a:r>
            <a:r>
              <a:rPr lang="de-DE" sz="2000" b="0" dirty="0">
                <a:solidFill>
                  <a:schemeClr val="accent4">
                    <a:lumMod val="10000"/>
                  </a:schemeClr>
                </a:solidFill>
                <a:latin typeface="Times New Roman" pitchFamily="18" charset="0"/>
              </a:rPr>
              <a:t>оквири информационих </a:t>
            </a:r>
            <a:r>
              <a:rPr lang="de-DE" sz="2000" b="0" dirty="0" smtClean="0">
                <a:solidFill>
                  <a:schemeClr val="accent4">
                    <a:lumMod val="10000"/>
                  </a:schemeClr>
                </a:solidFill>
                <a:latin typeface="Times New Roman" pitchFamily="18" charset="0"/>
              </a:rPr>
              <a:t>токова.</a:t>
            </a:r>
            <a:endParaRPr lang="ru-RU" sz="2000" dirty="0" smtClean="0">
              <a:solidFill>
                <a:schemeClr val="accent4">
                  <a:lumMod val="10000"/>
                </a:schemeClr>
              </a:solidFill>
              <a:latin typeface="Times New Roman" pitchFamily="18" charset="0"/>
            </a:endParaRPr>
          </a:p>
          <a:p>
            <a:pPr marL="0" indent="20638" algn="just">
              <a:lnSpc>
                <a:spcPct val="90000"/>
              </a:lnSpc>
              <a:buFontTx/>
              <a:buNone/>
            </a:pPr>
            <a:r>
              <a:rPr lang="ru-RU" sz="2000" b="0" dirty="0" smtClean="0">
                <a:solidFill>
                  <a:schemeClr val="accent4">
                    <a:lumMod val="10000"/>
                  </a:schemeClr>
                </a:solidFill>
                <a:latin typeface="Times New Roman" pitchFamily="18" charset="0"/>
              </a:rPr>
              <a:t>Прихватају</a:t>
            </a:r>
            <a:r>
              <a:rPr lang="sr-Cyrl-CS" sz="2000" b="0" dirty="0">
                <a:solidFill>
                  <a:schemeClr val="accent4">
                    <a:lumMod val="10000"/>
                  </a:schemeClr>
                </a:solidFill>
                <a:latin typeface="Times New Roman" pitchFamily="18" charset="0"/>
              </a:rPr>
              <a:t>ћ</a:t>
            </a:r>
            <a:r>
              <a:rPr lang="ru-RU" sz="2000" b="0" dirty="0">
                <a:solidFill>
                  <a:schemeClr val="accent4">
                    <a:lumMod val="10000"/>
                  </a:schemeClr>
                </a:solidFill>
                <a:latin typeface="Times New Roman" pitchFamily="18" charset="0"/>
              </a:rPr>
              <a:t>и ове оп</a:t>
            </a:r>
            <a:r>
              <a:rPr lang="sr-Cyrl-CS" sz="2000" b="0" dirty="0">
                <a:solidFill>
                  <a:schemeClr val="accent4">
                    <a:lumMod val="10000"/>
                  </a:schemeClr>
                </a:solidFill>
                <a:latin typeface="Times New Roman" pitchFamily="18" charset="0"/>
              </a:rPr>
              <a:t>ш</a:t>
            </a:r>
            <a:r>
              <a:rPr lang="ru-RU" sz="2000" b="0" dirty="0">
                <a:solidFill>
                  <a:schemeClr val="accent4">
                    <a:lumMod val="10000"/>
                  </a:schemeClr>
                </a:solidFill>
                <a:latin typeface="Times New Roman" pitchFamily="18" charset="0"/>
              </a:rPr>
              <a:t>те критеријуме</a:t>
            </a:r>
            <a:r>
              <a:rPr lang="sr-Cyrl-CS" sz="2000" b="0" dirty="0">
                <a:solidFill>
                  <a:schemeClr val="accent4">
                    <a:lumMod val="10000"/>
                  </a:schemeClr>
                </a:solidFill>
                <a:latin typeface="Times New Roman" pitchFamily="18" charset="0"/>
              </a:rPr>
              <a:t>, </a:t>
            </a:r>
            <a:r>
              <a:rPr lang="ru-RU" sz="2000" b="0" dirty="0">
                <a:solidFill>
                  <a:schemeClr val="accent4">
                    <a:lumMod val="10000"/>
                  </a:schemeClr>
                </a:solidFill>
                <a:latin typeface="Times New Roman" pitchFamily="18" charset="0"/>
              </a:rPr>
              <a:t>мо</a:t>
            </a:r>
            <a:r>
              <a:rPr lang="sr-Cyrl-CS" sz="2000" b="0" dirty="0">
                <a:solidFill>
                  <a:schemeClr val="accent4">
                    <a:lumMod val="10000"/>
                  </a:schemeClr>
                </a:solidFill>
                <a:latin typeface="Times New Roman" pitchFamily="18" charset="0"/>
              </a:rPr>
              <a:t>ж</a:t>
            </a:r>
            <a:r>
              <a:rPr lang="ru-RU" sz="2000" b="0" dirty="0">
                <a:solidFill>
                  <a:schemeClr val="accent4">
                    <a:lumMod val="10000"/>
                  </a:schemeClr>
                </a:solidFill>
                <a:latin typeface="Times New Roman" pitchFamily="18" charset="0"/>
              </a:rPr>
              <a:t>емо закљу</a:t>
            </a:r>
            <a:r>
              <a:rPr lang="sr-Cyrl-CS" sz="2000" b="0" dirty="0">
                <a:solidFill>
                  <a:schemeClr val="accent4">
                    <a:lumMod val="10000"/>
                  </a:schemeClr>
                </a:solidFill>
                <a:latin typeface="Times New Roman" pitchFamily="18" charset="0"/>
              </a:rPr>
              <a:t>ч</a:t>
            </a:r>
            <a:r>
              <a:rPr lang="ru-RU" sz="2000" b="0" dirty="0">
                <a:solidFill>
                  <a:schemeClr val="accent4">
                    <a:lumMod val="10000"/>
                  </a:schemeClr>
                </a:solidFill>
                <a:latin typeface="Times New Roman" pitchFamily="18" charset="0"/>
              </a:rPr>
              <a:t>ити да пољопривреда</a:t>
            </a:r>
            <a:r>
              <a:rPr lang="sr-Cyrl-CS" sz="2000" b="0" dirty="0">
                <a:solidFill>
                  <a:schemeClr val="accent4">
                    <a:lumMod val="10000"/>
                  </a:schemeClr>
                </a:solidFill>
                <a:latin typeface="Times New Roman" pitchFamily="18" charset="0"/>
              </a:rPr>
              <a:t> – </a:t>
            </a:r>
            <a:r>
              <a:rPr lang="ru-RU" sz="2000" b="0" dirty="0">
                <a:solidFill>
                  <a:schemeClr val="accent4">
                    <a:lumMod val="10000"/>
                  </a:schemeClr>
                </a:solidFill>
                <a:latin typeface="Times New Roman" pitchFamily="18" charset="0"/>
              </a:rPr>
              <a:t>као производна грана </a:t>
            </a:r>
            <a:r>
              <a:rPr lang="en-GB" sz="2000" b="0" dirty="0" err="1">
                <a:solidFill>
                  <a:schemeClr val="accent4">
                    <a:lumMod val="10000"/>
                  </a:schemeClr>
                </a:solidFill>
                <a:latin typeface="Times New Roman" pitchFamily="18" charset="0"/>
              </a:rPr>
              <a:t>система</a:t>
            </a:r>
            <a:r>
              <a:rPr lang="sr-Cyrl-CS" sz="2000" b="0" dirty="0">
                <a:solidFill>
                  <a:schemeClr val="accent4">
                    <a:lumMod val="10000"/>
                  </a:schemeClr>
                </a:solidFill>
                <a:latin typeface="Times New Roman" pitchFamily="18" charset="0"/>
              </a:rPr>
              <a:t> </a:t>
            </a:r>
            <a:r>
              <a:rPr lang="ru-RU" sz="2000" b="0" dirty="0">
                <a:solidFill>
                  <a:schemeClr val="accent4">
                    <a:lumMod val="10000"/>
                  </a:schemeClr>
                </a:solidFill>
                <a:latin typeface="Times New Roman" pitchFamily="18" charset="0"/>
              </a:rPr>
              <a:t>дру</a:t>
            </a:r>
            <a:r>
              <a:rPr lang="sr-Cyrl-CS" sz="2000" b="0" dirty="0">
                <a:solidFill>
                  <a:schemeClr val="accent4">
                    <a:lumMod val="10000"/>
                  </a:schemeClr>
                </a:solidFill>
                <a:latin typeface="Times New Roman" pitchFamily="18" charset="0"/>
              </a:rPr>
              <a:t>ш</a:t>
            </a:r>
            <a:r>
              <a:rPr lang="ru-RU" sz="2000" b="0" dirty="0">
                <a:solidFill>
                  <a:schemeClr val="accent4">
                    <a:lumMod val="10000"/>
                  </a:schemeClr>
                </a:solidFill>
                <a:latin typeface="Times New Roman" pitchFamily="18" charset="0"/>
              </a:rPr>
              <a:t>твене репродукције</a:t>
            </a:r>
            <a:r>
              <a:rPr lang="sr-Cyrl-CS" sz="2000" b="0" dirty="0">
                <a:solidFill>
                  <a:schemeClr val="accent4">
                    <a:lumMod val="10000"/>
                  </a:schemeClr>
                </a:solidFill>
                <a:latin typeface="Times New Roman" pitchFamily="18" charset="0"/>
              </a:rPr>
              <a:t> – </a:t>
            </a:r>
            <a:r>
              <a:rPr lang="ru-RU" sz="2000" b="0" dirty="0">
                <a:solidFill>
                  <a:schemeClr val="accent4">
                    <a:lumMod val="10000"/>
                  </a:schemeClr>
                </a:solidFill>
                <a:latin typeface="Times New Roman" pitchFamily="18" charset="0"/>
              </a:rPr>
              <a:t>по својим особинама има многе сли</a:t>
            </a:r>
            <a:r>
              <a:rPr lang="sr-Cyrl-CS" sz="2000" b="0" dirty="0">
                <a:solidFill>
                  <a:schemeClr val="accent4">
                    <a:lumMod val="10000"/>
                  </a:schemeClr>
                </a:solidFill>
                <a:latin typeface="Times New Roman" pitchFamily="18" charset="0"/>
              </a:rPr>
              <a:t>ч</a:t>
            </a:r>
            <a:r>
              <a:rPr lang="ru-RU" sz="2000" b="0" dirty="0">
                <a:solidFill>
                  <a:schemeClr val="accent4">
                    <a:lumMod val="10000"/>
                  </a:schemeClr>
                </a:solidFill>
                <a:latin typeface="Times New Roman" pitchFamily="18" charset="0"/>
              </a:rPr>
              <a:t>ности с другим гранама</a:t>
            </a:r>
            <a:r>
              <a:rPr lang="sr-Cyrl-CS" sz="2000" b="0" dirty="0">
                <a:solidFill>
                  <a:schemeClr val="accent4">
                    <a:lumMod val="10000"/>
                  </a:schemeClr>
                </a:solidFill>
                <a:latin typeface="Times New Roman" pitchFamily="18" charset="0"/>
              </a:rPr>
              <a:t>, </a:t>
            </a:r>
            <a:r>
              <a:rPr lang="ru-RU" sz="2000" b="0" dirty="0">
                <a:solidFill>
                  <a:schemeClr val="accent4">
                    <a:lumMod val="10000"/>
                  </a:schemeClr>
                </a:solidFill>
                <a:latin typeface="Times New Roman" pitchFamily="18" charset="0"/>
              </a:rPr>
              <a:t>али по карактеристикама је специфи</a:t>
            </a:r>
            <a:r>
              <a:rPr lang="sr-Cyrl-CS" sz="2000" b="0" dirty="0">
                <a:solidFill>
                  <a:schemeClr val="accent4">
                    <a:lumMod val="10000"/>
                  </a:schemeClr>
                </a:solidFill>
                <a:latin typeface="Times New Roman" pitchFamily="18" charset="0"/>
              </a:rPr>
              <a:t>ч</a:t>
            </a:r>
            <a:r>
              <a:rPr lang="ru-RU" sz="2000" b="0" dirty="0">
                <a:solidFill>
                  <a:schemeClr val="accent4">
                    <a:lumMod val="10000"/>
                  </a:schemeClr>
                </a:solidFill>
                <a:latin typeface="Times New Roman" pitchFamily="18" charset="0"/>
              </a:rPr>
              <a:t>на</a:t>
            </a:r>
            <a:r>
              <a:rPr lang="sr-Cyrl-CS" sz="2000" b="0" dirty="0">
                <a:solidFill>
                  <a:schemeClr val="accent4">
                    <a:lumMod val="10000"/>
                  </a:schemeClr>
                </a:solidFill>
                <a:latin typeface="Times New Roman" pitchFamily="18" charset="0"/>
              </a:rPr>
              <a:t>.</a:t>
            </a:r>
            <a:r>
              <a:rPr lang="en-GB" sz="2000" b="0" dirty="0">
                <a:solidFill>
                  <a:schemeClr val="accent4">
                    <a:lumMod val="10000"/>
                  </a:schemeClr>
                </a:solidFill>
                <a:latin typeface="Times New Roman" pitchFamily="18" charset="0"/>
              </a:rPr>
              <a:t> </a:t>
            </a:r>
          </a:p>
        </p:txBody>
      </p:sp>
      <p:pic>
        <p:nvPicPr>
          <p:cNvPr id="68610" name="Picture 2" descr="http://images.clipartpanda.com/agriculture-clipart-RTG6oerTL.png"/>
          <p:cNvPicPr>
            <a:picLocks noChangeAspect="1" noChangeArrowheads="1"/>
          </p:cNvPicPr>
          <p:nvPr/>
        </p:nvPicPr>
        <p:blipFill>
          <a:blip r:embed="rId2">
            <a:duotone>
              <a:schemeClr val="accent6">
                <a:shade val="45000"/>
                <a:satMod val="135000"/>
              </a:schemeClr>
              <a:prstClr val="white"/>
            </a:duotone>
          </a:blip>
          <a:srcRect/>
          <a:stretch>
            <a:fillRect/>
          </a:stretch>
        </p:blipFill>
        <p:spPr bwMode="auto">
          <a:xfrm>
            <a:off x="1071538" y="5143512"/>
            <a:ext cx="7059899" cy="1500174"/>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6867" name="Rectangle 3"/>
          <p:cNvSpPr>
            <a:spLocks noGrp="1" noChangeArrowheads="1"/>
          </p:cNvSpPr>
          <p:nvPr>
            <p:ph type="body" idx="1"/>
          </p:nvPr>
        </p:nvSpPr>
        <p:spPr>
          <a:xfrm>
            <a:off x="457200" y="381000"/>
            <a:ext cx="8458200" cy="6477000"/>
          </a:xfrm>
        </p:spPr>
        <p:txBody>
          <a:bodyPr/>
          <a:lstStyle/>
          <a:p>
            <a:pPr marL="609600" indent="-609600" algn="ctr">
              <a:lnSpc>
                <a:spcPct val="80000"/>
              </a:lnSpc>
              <a:buFontTx/>
              <a:buNone/>
            </a:pPr>
            <a:r>
              <a:rPr lang="ru-RU" sz="1600" dirty="0">
                <a:solidFill>
                  <a:schemeClr val="accent4">
                    <a:lumMod val="10000"/>
                  </a:schemeClr>
                </a:solidFill>
                <a:latin typeface="Times New Roman" pitchFamily="18" charset="0"/>
                <a:cs typeface="Times New Roman" pitchFamily="18" charset="0"/>
              </a:rPr>
              <a:t>	</a:t>
            </a:r>
            <a:r>
              <a:rPr lang="ru-RU" dirty="0">
                <a:solidFill>
                  <a:schemeClr val="accent4">
                    <a:lumMod val="10000"/>
                  </a:schemeClr>
                </a:solidFill>
                <a:latin typeface="Times New Roman" pitchFamily="18" charset="0"/>
                <a:cs typeface="Times New Roman" pitchFamily="18" charset="0"/>
              </a:rPr>
              <a:t>Најбитније одлике специфичности </a:t>
            </a:r>
            <a:r>
              <a:rPr lang="sr-Cyrl-CS" dirty="0">
                <a:solidFill>
                  <a:schemeClr val="accent4">
                    <a:lumMod val="10000"/>
                  </a:schemeClr>
                </a:solidFill>
                <a:latin typeface="Times New Roman" pitchFamily="18" charset="0"/>
                <a:cs typeface="Times New Roman" pitchFamily="18" charset="0"/>
              </a:rPr>
              <a:t> пољопривреде:</a:t>
            </a:r>
          </a:p>
          <a:p>
            <a:pPr marL="609600" indent="-609600" algn="just">
              <a:lnSpc>
                <a:spcPct val="80000"/>
              </a:lnSpc>
              <a:buFontTx/>
              <a:buNone/>
            </a:pPr>
            <a:endParaRPr lang="sr-Cyrl-CS" sz="1600" dirty="0">
              <a:solidFill>
                <a:schemeClr val="accent4">
                  <a:lumMod val="10000"/>
                </a:schemeClr>
              </a:solidFill>
              <a:latin typeface="Times New Roman" pitchFamily="18" charset="0"/>
              <a:cs typeface="Times New Roman" pitchFamily="18" charset="0"/>
            </a:endParaRPr>
          </a:p>
          <a:p>
            <a:pPr marL="0" indent="20638" algn="just">
              <a:lnSpc>
                <a:spcPct val="80000"/>
              </a:lnSpc>
            </a:pPr>
            <a:endParaRPr lang="ru-RU" sz="1600" dirty="0">
              <a:solidFill>
                <a:schemeClr val="accent4">
                  <a:lumMod val="10000"/>
                </a:schemeClr>
              </a:solidFill>
              <a:latin typeface="Times New Roman" pitchFamily="18" charset="0"/>
              <a:cs typeface="Times New Roman" pitchFamily="18" charset="0"/>
            </a:endParaRPr>
          </a:p>
          <a:p>
            <a:pPr marL="0" indent="20638" algn="just">
              <a:lnSpc>
                <a:spcPct val="80000"/>
              </a:lnSpc>
            </a:pPr>
            <a:r>
              <a:rPr lang="ru-RU" sz="1600" dirty="0">
                <a:solidFill>
                  <a:schemeClr val="accent4">
                    <a:lumMod val="10000"/>
                  </a:schemeClr>
                </a:solidFill>
                <a:latin typeface="Times New Roman" pitchFamily="18" charset="0"/>
                <a:cs typeface="Times New Roman" pitchFamily="18" charset="0"/>
              </a:rPr>
              <a:t>Пољопривреда </a:t>
            </a:r>
            <a:r>
              <a:rPr lang="en-US" sz="1600" dirty="0" err="1">
                <a:solidFill>
                  <a:schemeClr val="accent4">
                    <a:lumMod val="10000"/>
                  </a:schemeClr>
                </a:solidFill>
                <a:latin typeface="Times New Roman" pitchFamily="18" charset="0"/>
                <a:cs typeface="Times New Roman" pitchFamily="18" charset="0"/>
              </a:rPr>
              <a:t>је</a:t>
            </a:r>
            <a:r>
              <a:rPr lang="en-US" sz="1600" dirty="0">
                <a:solidFill>
                  <a:schemeClr val="accent4">
                    <a:lumMod val="10000"/>
                  </a:schemeClr>
                </a:solidFill>
                <a:latin typeface="Times New Roman" pitchFamily="18" charset="0"/>
                <a:cs typeface="Times New Roman" pitchFamily="18" charset="0"/>
              </a:rPr>
              <a:t> , </a:t>
            </a:r>
            <a:r>
              <a:rPr lang="en-US" sz="1600" dirty="0" err="1">
                <a:solidFill>
                  <a:schemeClr val="accent4">
                    <a:lumMod val="10000"/>
                  </a:schemeClr>
                </a:solidFill>
                <a:latin typeface="Times New Roman" pitchFamily="18" charset="0"/>
                <a:cs typeface="Times New Roman" pitchFamily="18" charset="0"/>
              </a:rPr>
              <a:t>прије</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свега</a:t>
            </a:r>
            <a:r>
              <a:rPr lang="en-US" sz="1600" dirty="0">
                <a:solidFill>
                  <a:schemeClr val="accent4">
                    <a:lumMod val="10000"/>
                  </a:schemeClr>
                </a:solidFill>
                <a:latin typeface="Times New Roman" pitchFamily="18" charset="0"/>
                <a:cs typeface="Times New Roman" pitchFamily="18" charset="0"/>
              </a:rPr>
              <a:t>,</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сло</a:t>
            </a:r>
            <a:r>
              <a:rPr lang="sr-Cyrl-CS" sz="1600" dirty="0">
                <a:solidFill>
                  <a:schemeClr val="accent4">
                    <a:lumMod val="10000"/>
                  </a:schemeClr>
                </a:solidFill>
                <a:latin typeface="Times New Roman" pitchFamily="18" charset="0"/>
                <a:cs typeface="Times New Roman" pitchFamily="18" charset="0"/>
              </a:rPr>
              <a:t>ж</a:t>
            </a:r>
            <a:r>
              <a:rPr lang="ru-RU" sz="1600" dirty="0">
                <a:solidFill>
                  <a:schemeClr val="accent4">
                    <a:lumMod val="10000"/>
                  </a:schemeClr>
                </a:solidFill>
                <a:latin typeface="Times New Roman" pitchFamily="18" charset="0"/>
                <a:cs typeface="Times New Roman" pitchFamily="18" charset="0"/>
              </a:rPr>
              <a:t>ен систем</a:t>
            </a:r>
            <a:r>
              <a:rPr lang="sr-Cyrl-C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зато</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што</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је</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њена</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структура</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нехомогена</a:t>
            </a:r>
            <a:r>
              <a:rPr lang="en-U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па </a:t>
            </a:r>
            <a:r>
              <a:rPr lang="sr-Cyrl-CS" sz="1600" dirty="0">
                <a:solidFill>
                  <a:schemeClr val="accent4">
                    <a:lumMod val="10000"/>
                  </a:schemeClr>
                </a:solidFill>
                <a:latin typeface="Times New Roman" pitchFamily="18" charset="0"/>
                <a:cs typeface="Times New Roman" pitchFamily="18" charset="0"/>
              </a:rPr>
              <a:t>ч</a:t>
            </a:r>
            <a:r>
              <a:rPr lang="ru-RU" sz="1600" dirty="0">
                <a:solidFill>
                  <a:schemeClr val="accent4">
                    <a:lumMod val="10000"/>
                  </a:schemeClr>
                </a:solidFill>
                <a:latin typeface="Times New Roman" pitchFamily="18" charset="0"/>
                <a:cs typeface="Times New Roman" pitchFamily="18" charset="0"/>
              </a:rPr>
              <a:t>ак и ако се посматра њена основна дјелатност</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биљна производња</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виноградарство</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во</a:t>
            </a:r>
            <a:r>
              <a:rPr lang="sr-Cyrl-CS" sz="1600" dirty="0">
                <a:solidFill>
                  <a:schemeClr val="accent4">
                    <a:lumMod val="10000"/>
                  </a:schemeClr>
                </a:solidFill>
                <a:latin typeface="Times New Roman" pitchFamily="18" charset="0"/>
                <a:cs typeface="Times New Roman" pitchFamily="18" charset="0"/>
              </a:rPr>
              <a:t>ћ</a:t>
            </a:r>
            <a:r>
              <a:rPr lang="ru-RU" sz="1600" dirty="0">
                <a:solidFill>
                  <a:schemeClr val="accent4">
                    <a:lumMod val="10000"/>
                  </a:schemeClr>
                </a:solidFill>
                <a:latin typeface="Times New Roman" pitchFamily="18" charset="0"/>
                <a:cs typeface="Times New Roman" pitchFamily="18" charset="0"/>
              </a:rPr>
              <a:t>арство</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ратарство</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сто</a:t>
            </a:r>
            <a:r>
              <a:rPr lang="sr-Cyrl-CS" sz="1600" dirty="0">
                <a:solidFill>
                  <a:schemeClr val="accent4">
                    <a:lumMod val="10000"/>
                  </a:schemeClr>
                </a:solidFill>
                <a:latin typeface="Times New Roman" pitchFamily="18" charset="0"/>
                <a:cs typeface="Times New Roman" pitchFamily="18" charset="0"/>
              </a:rPr>
              <a:t>ч</a:t>
            </a:r>
            <a:r>
              <a:rPr lang="ru-RU" sz="1600" dirty="0">
                <a:solidFill>
                  <a:schemeClr val="accent4">
                    <a:lumMod val="10000"/>
                  </a:schemeClr>
                </a:solidFill>
                <a:latin typeface="Times New Roman" pitchFamily="18" charset="0"/>
                <a:cs typeface="Times New Roman" pitchFamily="18" charset="0"/>
              </a:rPr>
              <a:t>арска производња</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тов</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узгој</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производња одвојених производа као </a:t>
            </a:r>
            <a:r>
              <a:rPr lang="sr-Cyrl-CS" sz="1600" dirty="0">
                <a:solidFill>
                  <a:schemeClr val="accent4">
                    <a:lumMod val="10000"/>
                  </a:schemeClr>
                </a:solidFill>
                <a:latin typeface="Times New Roman" pitchFamily="18" charset="0"/>
                <a:cs typeface="Times New Roman" pitchFamily="18" charset="0"/>
              </a:rPr>
              <a:t>ш</a:t>
            </a:r>
            <a:r>
              <a:rPr lang="ru-RU" sz="1600" dirty="0">
                <a:solidFill>
                  <a:schemeClr val="accent4">
                    <a:lumMod val="10000"/>
                  </a:schemeClr>
                </a:solidFill>
                <a:latin typeface="Times New Roman" pitchFamily="18" charset="0"/>
                <a:cs typeface="Times New Roman" pitchFamily="18" charset="0"/>
              </a:rPr>
              <a:t>то су </a:t>
            </a:r>
            <a:r>
              <a:rPr lang="en-US" sz="1600" dirty="0" err="1">
                <a:solidFill>
                  <a:schemeClr val="accent4">
                    <a:lumMod val="10000"/>
                  </a:schemeClr>
                </a:solidFill>
                <a:latin typeface="Times New Roman" pitchFamily="18" charset="0"/>
                <a:cs typeface="Times New Roman" pitchFamily="18" charset="0"/>
              </a:rPr>
              <a:t>јаја</a:t>
            </a:r>
            <a:r>
              <a:rPr lang="en-U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млијеко</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вуна итд</a:t>
            </a:r>
            <a:r>
              <a:rPr lang="sr-Cyrl-CS" sz="1600" dirty="0">
                <a:solidFill>
                  <a:schemeClr val="accent4">
                    <a:lumMod val="10000"/>
                  </a:schemeClr>
                </a:solidFill>
                <a:latin typeface="Times New Roman" pitchFamily="18" charset="0"/>
                <a:cs typeface="Times New Roman" pitchFamily="18" charset="0"/>
              </a:rPr>
              <a:t>.).</a:t>
            </a:r>
            <a:endParaRPr lang="ru-RU" sz="1600" dirty="0">
              <a:solidFill>
                <a:schemeClr val="accent4">
                  <a:lumMod val="10000"/>
                </a:schemeClr>
              </a:solidFill>
              <a:latin typeface="Times New Roman" pitchFamily="18" charset="0"/>
              <a:cs typeface="Times New Roman" pitchFamily="18" charset="0"/>
            </a:endParaRPr>
          </a:p>
          <a:p>
            <a:pPr marL="0" indent="20638" algn="just">
              <a:lnSpc>
                <a:spcPct val="80000"/>
              </a:lnSpc>
            </a:pPr>
            <a:r>
              <a:rPr lang="ru-RU" sz="1600" dirty="0">
                <a:solidFill>
                  <a:schemeClr val="accent4">
                    <a:lumMod val="10000"/>
                  </a:schemeClr>
                </a:solidFill>
                <a:latin typeface="Times New Roman" pitchFamily="18" charset="0"/>
                <a:cs typeface="Times New Roman" pitchFamily="18" charset="0"/>
              </a:rPr>
              <a:t>Пољопривреда је и  отворен систем</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јер функциони</a:t>
            </a:r>
            <a:r>
              <a:rPr lang="sr-Cyrl-CS" sz="1600" dirty="0">
                <a:solidFill>
                  <a:schemeClr val="accent4">
                    <a:lumMod val="10000"/>
                  </a:schemeClr>
                </a:solidFill>
                <a:latin typeface="Times New Roman" pitchFamily="18" charset="0"/>
                <a:cs typeface="Times New Roman" pitchFamily="18" charset="0"/>
              </a:rPr>
              <a:t>ш</a:t>
            </a:r>
            <a:r>
              <a:rPr lang="ru-RU" sz="1600" dirty="0">
                <a:solidFill>
                  <a:schemeClr val="accent4">
                    <a:lumMod val="10000"/>
                  </a:schemeClr>
                </a:solidFill>
                <a:latin typeface="Times New Roman" pitchFamily="18" charset="0"/>
                <a:cs typeface="Times New Roman" pitchFamily="18" charset="0"/>
              </a:rPr>
              <a:t>е на принципима дру</a:t>
            </a:r>
            <a:r>
              <a:rPr lang="sr-Cyrl-CS" sz="1600" dirty="0">
                <a:solidFill>
                  <a:schemeClr val="accent4">
                    <a:lumMod val="10000"/>
                  </a:schemeClr>
                </a:solidFill>
                <a:latin typeface="Times New Roman" pitchFamily="18" charset="0"/>
                <a:cs typeface="Times New Roman" pitchFamily="18" charset="0"/>
              </a:rPr>
              <a:t>ш</a:t>
            </a:r>
            <a:r>
              <a:rPr lang="ru-RU" sz="1600" dirty="0">
                <a:solidFill>
                  <a:schemeClr val="accent4">
                    <a:lumMod val="10000"/>
                  </a:schemeClr>
                </a:solidFill>
                <a:latin typeface="Times New Roman" pitchFamily="18" charset="0"/>
                <a:cs typeface="Times New Roman" pitchFamily="18" charset="0"/>
              </a:rPr>
              <a:t>твеног окру</a:t>
            </a:r>
            <a:r>
              <a:rPr lang="sr-Cyrl-CS" sz="1600" dirty="0">
                <a:solidFill>
                  <a:schemeClr val="accent4">
                    <a:lumMod val="10000"/>
                  </a:schemeClr>
                </a:solidFill>
                <a:latin typeface="Times New Roman" pitchFamily="18" charset="0"/>
                <a:cs typeface="Times New Roman" pitchFamily="18" charset="0"/>
              </a:rPr>
              <a:t>ж</a:t>
            </a:r>
            <a:r>
              <a:rPr lang="ru-RU" sz="1600" dirty="0">
                <a:solidFill>
                  <a:schemeClr val="accent4">
                    <a:lumMod val="10000"/>
                  </a:schemeClr>
                </a:solidFill>
                <a:latin typeface="Times New Roman" pitchFamily="18" charset="0"/>
                <a:cs typeface="Times New Roman" pitchFamily="18" charset="0"/>
              </a:rPr>
              <a:t>ења</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а не на природним законима</a:t>
            </a:r>
            <a:r>
              <a:rPr lang="sr-Cyrl-CS" sz="1600" dirty="0">
                <a:solidFill>
                  <a:schemeClr val="accent4">
                    <a:lumMod val="10000"/>
                  </a:schemeClr>
                </a:solidFill>
                <a:latin typeface="Times New Roman" pitchFamily="18" charset="0"/>
                <a:cs typeface="Times New Roman" pitchFamily="18" charset="0"/>
              </a:rPr>
              <a:t>. </a:t>
            </a:r>
            <a:r>
              <a:rPr lang="en-US" sz="1600" dirty="0">
                <a:solidFill>
                  <a:schemeClr val="accent4">
                    <a:lumMod val="10000"/>
                  </a:schemeClr>
                </a:solidFill>
                <a:latin typeface="Times New Roman" pitchFamily="18" charset="0"/>
                <a:cs typeface="Times New Roman" pitchFamily="18" charset="0"/>
              </a:rPr>
              <a:t>П</a:t>
            </a:r>
            <a:r>
              <a:rPr lang="sr-Cyrl-CS" sz="1600" dirty="0">
                <a:solidFill>
                  <a:schemeClr val="accent4">
                    <a:lumMod val="10000"/>
                  </a:schemeClr>
                </a:solidFill>
                <a:latin typeface="Times New Roman" pitchFamily="18" charset="0"/>
                <a:cs typeface="Times New Roman" pitchFamily="18" charset="0"/>
              </a:rPr>
              <a:t>оложај пољопривреде у примарној расподјели неповољније од просјечног у привреди, а услијед неповољности економског положаја пољопривреде нижа је њена акумулативна и репродуктивна способност, што ограничава бржи и равномјернији развој пољопривреде.</a:t>
            </a:r>
            <a:endParaRPr lang="en-US" sz="1600" dirty="0">
              <a:solidFill>
                <a:schemeClr val="accent4">
                  <a:lumMod val="10000"/>
                </a:schemeClr>
              </a:solidFill>
              <a:latin typeface="Times New Roman" pitchFamily="18" charset="0"/>
              <a:cs typeface="Times New Roman" pitchFamily="18" charset="0"/>
            </a:endParaRPr>
          </a:p>
          <a:p>
            <a:pPr marL="0" indent="20638" algn="just">
              <a:lnSpc>
                <a:spcPct val="80000"/>
              </a:lnSpc>
            </a:pPr>
            <a:r>
              <a:rPr lang="en-US" sz="1600" dirty="0">
                <a:solidFill>
                  <a:schemeClr val="accent4">
                    <a:lumMod val="10000"/>
                  </a:schemeClr>
                </a:solidFill>
                <a:latin typeface="Times New Roman" pitchFamily="18" charset="0"/>
                <a:cs typeface="Times New Roman" pitchFamily="18" charset="0"/>
              </a:rPr>
              <a:t>О</a:t>
            </a:r>
            <a:r>
              <a:rPr lang="ru-RU" sz="1600" dirty="0">
                <a:solidFill>
                  <a:schemeClr val="accent4">
                    <a:lumMod val="10000"/>
                  </a:schemeClr>
                </a:solidFill>
                <a:latin typeface="Times New Roman" pitchFamily="18" charset="0"/>
                <a:cs typeface="Times New Roman" pitchFamily="18" charset="0"/>
              </a:rPr>
              <a:t>кру</a:t>
            </a:r>
            <a:r>
              <a:rPr lang="sr-Cyrl-CS" sz="1600" dirty="0">
                <a:solidFill>
                  <a:schemeClr val="accent4">
                    <a:lumMod val="10000"/>
                  </a:schemeClr>
                </a:solidFill>
                <a:latin typeface="Times New Roman" pitchFamily="18" charset="0"/>
                <a:cs typeface="Times New Roman" pitchFamily="18" charset="0"/>
              </a:rPr>
              <a:t>ж</a:t>
            </a:r>
            <a:r>
              <a:rPr lang="ru-RU" sz="1600" dirty="0">
                <a:solidFill>
                  <a:schemeClr val="accent4">
                    <a:lumMod val="10000"/>
                  </a:schemeClr>
                </a:solidFill>
                <a:latin typeface="Times New Roman" pitchFamily="18" charset="0"/>
                <a:cs typeface="Times New Roman" pitchFamily="18" charset="0"/>
              </a:rPr>
              <a:t>ењ</a:t>
            </a:r>
            <a:r>
              <a:rPr lang="en-US" sz="1600" dirty="0">
                <a:solidFill>
                  <a:schemeClr val="accent4">
                    <a:lumMod val="10000"/>
                  </a:schemeClr>
                </a:solidFill>
                <a:latin typeface="Times New Roman" pitchFamily="18" charset="0"/>
                <a:cs typeface="Times New Roman" pitchFamily="18" charset="0"/>
              </a:rPr>
              <a:t>е </a:t>
            </a:r>
            <a:r>
              <a:rPr lang="ru-RU" sz="1600" dirty="0">
                <a:solidFill>
                  <a:schemeClr val="accent4">
                    <a:lumMod val="10000"/>
                  </a:schemeClr>
                </a:solidFill>
                <a:latin typeface="Times New Roman" pitchFamily="18" charset="0"/>
                <a:cs typeface="Times New Roman" pitchFamily="18" charset="0"/>
              </a:rPr>
              <a:t>одре</a:t>
            </a:r>
            <a:r>
              <a:rPr lang="sr-Cyrl-CS" sz="1600" dirty="0">
                <a:solidFill>
                  <a:schemeClr val="accent4">
                    <a:lumMod val="10000"/>
                  </a:schemeClr>
                </a:solidFill>
                <a:latin typeface="Times New Roman" pitchFamily="18" charset="0"/>
                <a:cs typeface="Times New Roman" pitchFamily="18" charset="0"/>
              </a:rPr>
              <a:t>ђ</a:t>
            </a:r>
            <a:r>
              <a:rPr lang="ru-RU" sz="1600" dirty="0">
                <a:solidFill>
                  <a:schemeClr val="accent4">
                    <a:lumMod val="10000"/>
                  </a:schemeClr>
                </a:solidFill>
                <a:latin typeface="Times New Roman" pitchFamily="18" charset="0"/>
                <a:cs typeface="Times New Roman" pitchFamily="18" charset="0"/>
              </a:rPr>
              <a:t>ује и на</a:t>
            </a:r>
            <a:r>
              <a:rPr lang="sr-Cyrl-CS" sz="1600" dirty="0">
                <a:solidFill>
                  <a:schemeClr val="accent4">
                    <a:lumMod val="10000"/>
                  </a:schemeClr>
                </a:solidFill>
                <a:latin typeface="Times New Roman" pitchFamily="18" charset="0"/>
                <a:cs typeface="Times New Roman" pitchFamily="18" charset="0"/>
              </a:rPr>
              <a:t>ч</a:t>
            </a:r>
            <a:r>
              <a:rPr lang="ru-RU" sz="1600" dirty="0">
                <a:solidFill>
                  <a:schemeClr val="accent4">
                    <a:lumMod val="10000"/>
                  </a:schemeClr>
                </a:solidFill>
                <a:latin typeface="Times New Roman" pitchFamily="18" charset="0"/>
                <a:cs typeface="Times New Roman" pitchFamily="18" charset="0"/>
              </a:rPr>
              <a:t>ин повезивања и функционисања елемената који </a:t>
            </a:r>
            <a:r>
              <a:rPr lang="sr-Cyrl-CS" sz="1600" dirty="0">
                <a:solidFill>
                  <a:schemeClr val="accent4">
                    <a:lumMod val="10000"/>
                  </a:schemeClr>
                </a:solidFill>
                <a:latin typeface="Times New Roman" pitchFamily="18" charset="0"/>
                <a:cs typeface="Times New Roman" pitchFamily="18" charset="0"/>
              </a:rPr>
              <a:t>ч</a:t>
            </a:r>
            <a:r>
              <a:rPr lang="ru-RU" sz="1600" dirty="0">
                <a:solidFill>
                  <a:schemeClr val="accent4">
                    <a:lumMod val="10000"/>
                  </a:schemeClr>
                </a:solidFill>
                <a:latin typeface="Times New Roman" pitchFamily="18" charset="0"/>
                <a:cs typeface="Times New Roman" pitchFamily="18" charset="0"/>
              </a:rPr>
              <a:t>ине структуру предузе</a:t>
            </a:r>
            <a:r>
              <a:rPr lang="sr-Cyrl-CS" sz="1600" dirty="0">
                <a:solidFill>
                  <a:schemeClr val="accent4">
                    <a:lumMod val="10000"/>
                  </a:schemeClr>
                </a:solidFill>
                <a:latin typeface="Times New Roman" pitchFamily="18" charset="0"/>
                <a:cs typeface="Times New Roman" pitchFamily="18" charset="0"/>
              </a:rPr>
              <a:t>ћ</a:t>
            </a:r>
            <a:r>
              <a:rPr lang="ru-RU" sz="1600" dirty="0">
                <a:solidFill>
                  <a:schemeClr val="accent4">
                    <a:lumMod val="10000"/>
                  </a:schemeClr>
                </a:solidFill>
                <a:latin typeface="Times New Roman" pitchFamily="18" charset="0"/>
                <a:cs typeface="Times New Roman" pitchFamily="18" charset="0"/>
              </a:rPr>
              <a:t>а</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ти</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елементи у разли</a:t>
            </a:r>
            <a:r>
              <a:rPr lang="sr-Cyrl-CS" sz="1600" dirty="0">
                <a:solidFill>
                  <a:schemeClr val="accent4">
                    <a:lumMod val="10000"/>
                  </a:schemeClr>
                </a:solidFill>
                <a:latin typeface="Times New Roman" pitchFamily="18" charset="0"/>
                <a:cs typeface="Times New Roman" pitchFamily="18" charset="0"/>
              </a:rPr>
              <a:t>ч</a:t>
            </a:r>
            <a:r>
              <a:rPr lang="ru-RU" sz="1600" dirty="0">
                <a:solidFill>
                  <a:schemeClr val="accent4">
                    <a:lumMod val="10000"/>
                  </a:schemeClr>
                </a:solidFill>
                <a:latin typeface="Times New Roman" pitchFamily="18" charset="0"/>
                <a:cs typeface="Times New Roman" pitchFamily="18" charset="0"/>
              </a:rPr>
              <a:t>итим односима ме</a:t>
            </a:r>
            <a:r>
              <a:rPr lang="sr-Cyrl-CS" sz="1600" dirty="0">
                <a:solidFill>
                  <a:schemeClr val="accent4">
                    <a:lumMod val="10000"/>
                  </a:schemeClr>
                </a:solidFill>
                <a:latin typeface="Times New Roman" pitchFamily="18" charset="0"/>
                <a:cs typeface="Times New Roman" pitchFamily="18" charset="0"/>
              </a:rPr>
              <a:t>ђ</a:t>
            </a:r>
            <a:r>
              <a:rPr lang="ru-RU" sz="1600" dirty="0">
                <a:solidFill>
                  <a:schemeClr val="accent4">
                    <a:lumMod val="10000"/>
                  </a:schemeClr>
                </a:solidFill>
                <a:latin typeface="Times New Roman" pitchFamily="18" charset="0"/>
                <a:cs typeface="Times New Roman" pitchFamily="18" charset="0"/>
              </a:rPr>
              <a:t>усобне повезаности и интеракције имају разли</a:t>
            </a:r>
            <a:r>
              <a:rPr lang="sr-Cyrl-CS" sz="1600" dirty="0">
                <a:solidFill>
                  <a:schemeClr val="accent4">
                    <a:lumMod val="10000"/>
                  </a:schemeClr>
                </a:solidFill>
                <a:latin typeface="Times New Roman" pitchFamily="18" charset="0"/>
                <a:cs typeface="Times New Roman" pitchFamily="18" charset="0"/>
              </a:rPr>
              <a:t>ч</a:t>
            </a:r>
            <a:r>
              <a:rPr lang="ru-RU" sz="1600" dirty="0">
                <a:solidFill>
                  <a:schemeClr val="accent4">
                    <a:lumMod val="10000"/>
                  </a:schemeClr>
                </a:solidFill>
                <a:latin typeface="Times New Roman" pitchFamily="18" charset="0"/>
                <a:cs typeface="Times New Roman" pitchFamily="18" charset="0"/>
              </a:rPr>
              <a:t>ито пона</a:t>
            </a:r>
            <a:r>
              <a:rPr lang="sr-Cyrl-CS" sz="1600" dirty="0">
                <a:solidFill>
                  <a:schemeClr val="accent4">
                    <a:lumMod val="10000"/>
                  </a:schemeClr>
                </a:solidFill>
                <a:latin typeface="Times New Roman" pitchFamily="18" charset="0"/>
                <a:cs typeface="Times New Roman" pitchFamily="18" charset="0"/>
              </a:rPr>
              <a:t>ш</a:t>
            </a:r>
            <a:r>
              <a:rPr lang="ru-RU" sz="1600" dirty="0">
                <a:solidFill>
                  <a:schemeClr val="accent4">
                    <a:lumMod val="10000"/>
                  </a:schemeClr>
                </a:solidFill>
                <a:latin typeface="Times New Roman" pitchFamily="18" charset="0"/>
                <a:cs typeface="Times New Roman" pitchFamily="18" charset="0"/>
              </a:rPr>
              <a:t>ање</a:t>
            </a:r>
            <a:r>
              <a:rPr lang="sr-Cyrl-C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Због</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наведеног</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слободно</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можемо</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рећи</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да</a:t>
            </a:r>
            <a:r>
              <a:rPr lang="en-US" sz="1600" dirty="0">
                <a:solidFill>
                  <a:schemeClr val="accent4">
                    <a:lumMod val="10000"/>
                  </a:schemeClr>
                </a:solidFill>
                <a:latin typeface="Times New Roman" pitchFamily="18" charset="0"/>
                <a:cs typeface="Times New Roman" pitchFamily="18" charset="0"/>
              </a:rPr>
              <a:t> </a:t>
            </a:r>
            <a:r>
              <a:rPr lang="en-US" sz="1600" dirty="0" err="1">
                <a:solidFill>
                  <a:schemeClr val="accent4">
                    <a:lumMod val="10000"/>
                  </a:schemeClr>
                </a:solidFill>
                <a:latin typeface="Times New Roman" pitchFamily="18" charset="0"/>
                <a:cs typeface="Times New Roman" pitchFamily="18" charset="0"/>
              </a:rPr>
              <a:t>је</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пољопривредно предузе</a:t>
            </a:r>
            <a:r>
              <a:rPr lang="sr-Cyrl-CS" sz="1600" dirty="0">
                <a:solidFill>
                  <a:schemeClr val="accent4">
                    <a:lumMod val="10000"/>
                  </a:schemeClr>
                </a:solidFill>
                <a:latin typeface="Times New Roman" pitchFamily="18" charset="0"/>
                <a:cs typeface="Times New Roman" pitchFamily="18" charset="0"/>
              </a:rPr>
              <a:t>ћ</a:t>
            </a:r>
            <a:r>
              <a:rPr lang="ru-RU" sz="1600" dirty="0">
                <a:solidFill>
                  <a:schemeClr val="accent4">
                    <a:lumMod val="10000"/>
                  </a:schemeClr>
                </a:solidFill>
                <a:latin typeface="Times New Roman" pitchFamily="18" charset="0"/>
                <a:cs typeface="Times New Roman" pitchFamily="18" charset="0"/>
              </a:rPr>
              <a:t>е динами</a:t>
            </a:r>
            <a:r>
              <a:rPr lang="sr-Cyrl-CS" sz="1600" dirty="0">
                <a:solidFill>
                  <a:schemeClr val="accent4">
                    <a:lumMod val="10000"/>
                  </a:schemeClr>
                </a:solidFill>
                <a:latin typeface="Times New Roman" pitchFamily="18" charset="0"/>
                <a:cs typeface="Times New Roman" pitchFamily="18" charset="0"/>
              </a:rPr>
              <a:t>ч</a:t>
            </a:r>
            <a:r>
              <a:rPr lang="ru-RU" sz="1600" dirty="0">
                <a:solidFill>
                  <a:schemeClr val="accent4">
                    <a:lumMod val="10000"/>
                  </a:schemeClr>
                </a:solidFill>
                <a:latin typeface="Times New Roman" pitchFamily="18" charset="0"/>
                <a:cs typeface="Times New Roman" pitchFamily="18" charset="0"/>
              </a:rPr>
              <a:t>ан систем</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систем са саморегулацијом</a:t>
            </a:r>
            <a:r>
              <a:rPr lang="sr-Cyrl-CS" sz="1600" dirty="0">
                <a:solidFill>
                  <a:schemeClr val="accent4">
                    <a:lumMod val="10000"/>
                  </a:schemeClr>
                </a:solidFill>
                <a:latin typeface="Times New Roman" pitchFamily="18" charset="0"/>
                <a:cs typeface="Times New Roman" pitchFamily="18" charset="0"/>
              </a:rPr>
              <a:t>.</a:t>
            </a:r>
            <a:endParaRPr lang="ru-RU" sz="1600" dirty="0">
              <a:solidFill>
                <a:schemeClr val="accent4">
                  <a:lumMod val="10000"/>
                </a:schemeClr>
              </a:solidFill>
              <a:latin typeface="Times New Roman" pitchFamily="18" charset="0"/>
              <a:cs typeface="Times New Roman" pitchFamily="18" charset="0"/>
            </a:endParaRPr>
          </a:p>
          <a:p>
            <a:pPr marL="0" indent="20638" algn="just">
              <a:lnSpc>
                <a:spcPct val="80000"/>
              </a:lnSpc>
            </a:pPr>
            <a:r>
              <a:rPr lang="ru-RU" sz="1600" dirty="0">
                <a:solidFill>
                  <a:schemeClr val="accent4">
                    <a:lumMod val="10000"/>
                  </a:schemeClr>
                </a:solidFill>
                <a:latin typeface="Times New Roman" pitchFamily="18" charset="0"/>
                <a:cs typeface="Times New Roman" pitchFamily="18" charset="0"/>
              </a:rPr>
              <a:t>Пољопривреда као сложен систем  даје информације на основу којих се функционисање система мо</a:t>
            </a:r>
            <a:r>
              <a:rPr lang="sr-Cyrl-CS" sz="1600" dirty="0">
                <a:solidFill>
                  <a:schemeClr val="accent4">
                    <a:lumMod val="10000"/>
                  </a:schemeClr>
                </a:solidFill>
                <a:latin typeface="Times New Roman" pitchFamily="18" charset="0"/>
                <a:cs typeface="Times New Roman" pitchFamily="18" charset="0"/>
              </a:rPr>
              <a:t>ж</a:t>
            </a:r>
            <a:r>
              <a:rPr lang="ru-RU" sz="1600" dirty="0">
                <a:solidFill>
                  <a:schemeClr val="accent4">
                    <a:lumMod val="10000"/>
                  </a:schemeClr>
                </a:solidFill>
                <a:latin typeface="Times New Roman" pitchFamily="18" charset="0"/>
                <a:cs typeface="Times New Roman" pitchFamily="18" charset="0"/>
              </a:rPr>
              <a:t>е</a:t>
            </a:r>
            <a:r>
              <a:rPr lang="en-U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планирати</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организовати и регулисати</a:t>
            </a:r>
            <a:r>
              <a:rPr lang="sr-Cyrl-CS" sz="1600" dirty="0">
                <a:solidFill>
                  <a:schemeClr val="accent4">
                    <a:lumMod val="10000"/>
                  </a:schemeClr>
                </a:solidFill>
                <a:latin typeface="Times New Roman" pitchFamily="18" charset="0"/>
                <a:cs typeface="Times New Roman" pitchFamily="18" charset="0"/>
              </a:rPr>
              <a:t>.  </a:t>
            </a:r>
            <a:endParaRPr lang="ru-RU" sz="1600" dirty="0">
              <a:solidFill>
                <a:schemeClr val="accent4">
                  <a:lumMod val="10000"/>
                </a:schemeClr>
              </a:solidFill>
              <a:latin typeface="Times New Roman" pitchFamily="18" charset="0"/>
              <a:cs typeface="Times New Roman" pitchFamily="18" charset="0"/>
            </a:endParaRPr>
          </a:p>
          <a:p>
            <a:pPr marL="0" indent="20638" algn="just">
              <a:lnSpc>
                <a:spcPct val="80000"/>
              </a:lnSpc>
            </a:pPr>
            <a:r>
              <a:rPr lang="ru-RU" sz="1600" dirty="0">
                <a:solidFill>
                  <a:schemeClr val="accent4">
                    <a:lumMod val="10000"/>
                  </a:schemeClr>
                </a:solidFill>
                <a:latin typeface="Times New Roman" pitchFamily="18" charset="0"/>
                <a:cs typeface="Times New Roman" pitchFamily="18" charset="0"/>
              </a:rPr>
              <a:t>У пољопривреди</a:t>
            </a:r>
            <a:r>
              <a:rPr lang="en-US" sz="1600" dirty="0">
                <a:solidFill>
                  <a:schemeClr val="accent4">
                    <a:lumMod val="10000"/>
                  </a:schemeClr>
                </a:solidFill>
                <a:latin typeface="Times New Roman" pitchFamily="18" charset="0"/>
                <a:cs typeface="Times New Roman" pitchFamily="18" charset="0"/>
              </a:rPr>
              <a:t>,</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развој не доводи до производа</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новог појавног облика</a:t>
            </a:r>
            <a:r>
              <a:rPr lang="sr-Cyrl-CS" sz="1600" dirty="0">
                <a:solidFill>
                  <a:schemeClr val="accent4">
                    <a:lumMod val="10000"/>
                  </a:schemeClr>
                </a:solidFill>
                <a:latin typeface="Times New Roman" pitchFamily="18" charset="0"/>
                <a:cs typeface="Times New Roman" pitchFamily="18" charset="0"/>
              </a:rPr>
              <a:t>” , </a:t>
            </a:r>
            <a:r>
              <a:rPr lang="ru-RU" sz="1600" dirty="0">
                <a:solidFill>
                  <a:schemeClr val="accent4">
                    <a:lumMod val="10000"/>
                  </a:schemeClr>
                </a:solidFill>
                <a:latin typeface="Times New Roman" pitchFamily="18" charset="0"/>
                <a:cs typeface="Times New Roman" pitchFamily="18" charset="0"/>
              </a:rPr>
              <a:t>ве</a:t>
            </a:r>
            <a:r>
              <a:rPr lang="sr-Cyrl-CS" sz="1600" dirty="0">
                <a:solidFill>
                  <a:schemeClr val="accent4">
                    <a:lumMod val="10000"/>
                  </a:schemeClr>
                </a:solidFill>
                <a:latin typeface="Times New Roman" pitchFamily="18" charset="0"/>
                <a:cs typeface="Times New Roman" pitchFamily="18" charset="0"/>
              </a:rPr>
              <a:t>ћ </a:t>
            </a:r>
            <a:r>
              <a:rPr lang="ru-RU" sz="1600" dirty="0">
                <a:solidFill>
                  <a:schemeClr val="accent4">
                    <a:lumMod val="10000"/>
                  </a:schemeClr>
                </a:solidFill>
                <a:latin typeface="Times New Roman" pitchFamily="18" charset="0"/>
                <a:cs typeface="Times New Roman" pitchFamily="18" charset="0"/>
              </a:rPr>
              <a:t>развој доводи да се постоје</a:t>
            </a:r>
            <a:r>
              <a:rPr lang="sr-Cyrl-CS" sz="1600" dirty="0">
                <a:solidFill>
                  <a:schemeClr val="accent4">
                    <a:lumMod val="10000"/>
                  </a:schemeClr>
                </a:solidFill>
                <a:latin typeface="Times New Roman" pitchFamily="18" charset="0"/>
                <a:cs typeface="Times New Roman" pitchFamily="18" charset="0"/>
              </a:rPr>
              <a:t>ћ</a:t>
            </a:r>
            <a:r>
              <a:rPr lang="ru-RU" sz="1600" dirty="0">
                <a:solidFill>
                  <a:schemeClr val="accent4">
                    <a:lumMod val="10000"/>
                  </a:schemeClr>
                </a:solidFill>
                <a:latin typeface="Times New Roman" pitchFamily="18" charset="0"/>
                <a:cs typeface="Times New Roman" pitchFamily="18" charset="0"/>
              </a:rPr>
              <a:t>и производи усавр</a:t>
            </a:r>
            <a:r>
              <a:rPr lang="sr-Cyrl-CS" sz="1600" dirty="0">
                <a:solidFill>
                  <a:schemeClr val="accent4">
                    <a:lumMod val="10000"/>
                  </a:schemeClr>
                </a:solidFill>
                <a:latin typeface="Times New Roman" pitchFamily="18" charset="0"/>
                <a:cs typeface="Times New Roman" pitchFamily="18" charset="0"/>
              </a:rPr>
              <a:t>ш</a:t>
            </a:r>
            <a:r>
              <a:rPr lang="ru-RU" sz="1600" dirty="0">
                <a:solidFill>
                  <a:schemeClr val="accent4">
                    <a:lumMod val="10000"/>
                  </a:schemeClr>
                </a:solidFill>
                <a:latin typeface="Times New Roman" pitchFamily="18" charset="0"/>
                <a:cs typeface="Times New Roman" pitchFamily="18" charset="0"/>
              </a:rPr>
              <a:t>е квалитативно по унутра</a:t>
            </a:r>
            <a:r>
              <a:rPr lang="sr-Cyrl-CS" sz="1600" dirty="0">
                <a:solidFill>
                  <a:schemeClr val="accent4">
                    <a:lumMod val="10000"/>
                  </a:schemeClr>
                </a:solidFill>
                <a:latin typeface="Times New Roman" pitchFamily="18" charset="0"/>
                <a:cs typeface="Times New Roman" pitchFamily="18" charset="0"/>
              </a:rPr>
              <a:t>ш</a:t>
            </a:r>
            <a:r>
              <a:rPr lang="ru-RU" sz="1600" dirty="0">
                <a:solidFill>
                  <a:schemeClr val="accent4">
                    <a:lumMod val="10000"/>
                  </a:schemeClr>
                </a:solidFill>
                <a:latin typeface="Times New Roman" pitchFamily="18" charset="0"/>
                <a:cs typeface="Times New Roman" pitchFamily="18" charset="0"/>
              </a:rPr>
              <a:t>њим особинама</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односно да се пове</a:t>
            </a:r>
            <a:r>
              <a:rPr lang="sr-Cyrl-CS" sz="1600" dirty="0">
                <a:solidFill>
                  <a:schemeClr val="accent4">
                    <a:lumMod val="10000"/>
                  </a:schemeClr>
                </a:solidFill>
                <a:latin typeface="Times New Roman" pitchFamily="18" charset="0"/>
                <a:cs typeface="Times New Roman" pitchFamily="18" charset="0"/>
              </a:rPr>
              <a:t>ћ</a:t>
            </a:r>
            <a:r>
              <a:rPr lang="ru-RU" sz="1600" dirty="0">
                <a:solidFill>
                  <a:schemeClr val="accent4">
                    <a:lumMod val="10000"/>
                  </a:schemeClr>
                </a:solidFill>
                <a:latin typeface="Times New Roman" pitchFamily="18" charset="0"/>
                <a:cs typeface="Times New Roman" pitchFamily="18" charset="0"/>
              </a:rPr>
              <a:t>а обим приноса</a:t>
            </a:r>
            <a:r>
              <a:rPr lang="sr-Cyrl-CS" sz="1600" dirty="0">
                <a:solidFill>
                  <a:schemeClr val="accent4">
                    <a:lumMod val="10000"/>
                  </a:schemeClr>
                </a:solidFill>
                <a:latin typeface="Times New Roman" pitchFamily="18" charset="0"/>
                <a:cs typeface="Times New Roman" pitchFamily="18" charset="0"/>
              </a:rPr>
              <a:t>, </a:t>
            </a:r>
            <a:r>
              <a:rPr lang="ru-RU" sz="1600" dirty="0">
                <a:solidFill>
                  <a:schemeClr val="accent4">
                    <a:lumMod val="10000"/>
                  </a:schemeClr>
                </a:solidFill>
                <a:latin typeface="Times New Roman" pitchFamily="18" charset="0"/>
                <a:cs typeface="Times New Roman" pitchFamily="18" charset="0"/>
              </a:rPr>
              <a:t>са истим или кра</a:t>
            </a:r>
            <a:r>
              <a:rPr lang="sr-Cyrl-CS" sz="1600" dirty="0">
                <a:solidFill>
                  <a:schemeClr val="accent4">
                    <a:lumMod val="10000"/>
                  </a:schemeClr>
                </a:solidFill>
                <a:latin typeface="Times New Roman" pitchFamily="18" charset="0"/>
                <a:cs typeface="Times New Roman" pitchFamily="18" charset="0"/>
              </a:rPr>
              <a:t>ћ</a:t>
            </a:r>
            <a:r>
              <a:rPr lang="ru-RU" sz="1600" dirty="0">
                <a:solidFill>
                  <a:schemeClr val="accent4">
                    <a:lumMod val="10000"/>
                  </a:schemeClr>
                </a:solidFill>
                <a:latin typeface="Times New Roman" pitchFamily="18" charset="0"/>
                <a:cs typeface="Times New Roman" pitchFamily="18" charset="0"/>
              </a:rPr>
              <a:t>им роковима</a:t>
            </a:r>
            <a:r>
              <a:rPr lang="sr-Cyrl-CS" sz="1600" dirty="0">
                <a:solidFill>
                  <a:schemeClr val="accent4">
                    <a:lumMod val="10000"/>
                  </a:schemeClr>
                </a:solidFill>
                <a:latin typeface="Times New Roman" pitchFamily="18" charset="0"/>
                <a:cs typeface="Times New Roman" pitchFamily="18" charset="0"/>
              </a:rPr>
              <a:t>.</a:t>
            </a:r>
            <a:endParaRPr lang="ru-RU" sz="1600" dirty="0">
              <a:solidFill>
                <a:schemeClr val="accent4">
                  <a:lumMod val="10000"/>
                </a:schemeClr>
              </a:solidFill>
              <a:latin typeface="Times New Roman" pitchFamily="18" charset="0"/>
              <a:cs typeface="Times New Roman" pitchFamily="18" charset="0"/>
            </a:endParaRPr>
          </a:p>
          <a:p>
            <a:pPr marL="0" indent="20638" algn="just">
              <a:lnSpc>
                <a:spcPct val="80000"/>
              </a:lnSpc>
            </a:pPr>
            <a:r>
              <a:rPr lang="ru-RU" sz="1600" dirty="0">
                <a:solidFill>
                  <a:schemeClr val="accent4">
                    <a:lumMod val="10000"/>
                  </a:schemeClr>
                </a:solidFill>
                <a:latin typeface="Times New Roman" pitchFamily="18" charset="0"/>
                <a:cs typeface="Times New Roman" pitchFamily="18" charset="0"/>
              </a:rPr>
              <a:t>Пољопривредна производња је биолошко-генетског карактера.</a:t>
            </a:r>
          </a:p>
          <a:p>
            <a:pPr marL="0" indent="20638" algn="just">
              <a:lnSpc>
                <a:spcPct val="80000"/>
              </a:lnSpc>
            </a:pPr>
            <a:r>
              <a:rPr lang="ru-RU" sz="1600" dirty="0">
                <a:solidFill>
                  <a:schemeClr val="accent4">
                    <a:lumMod val="10000"/>
                  </a:schemeClr>
                </a:solidFill>
                <a:latin typeface="Times New Roman" pitchFamily="18" charset="0"/>
                <a:cs typeface="Times New Roman" pitchFamily="18" charset="0"/>
              </a:rPr>
              <a:t>Услијед биолошког и органског карактера, процес производње и процес рада се не мора подударати, о овоме ћемо детаљно говорити у наставку рада.</a:t>
            </a:r>
          </a:p>
          <a:p>
            <a:pPr marL="0" indent="20638" algn="just">
              <a:lnSpc>
                <a:spcPct val="80000"/>
              </a:lnSpc>
            </a:pPr>
            <a:r>
              <a:rPr lang="ru-RU" sz="1600" dirty="0">
                <a:solidFill>
                  <a:schemeClr val="accent4">
                    <a:lumMod val="10000"/>
                  </a:schemeClr>
                </a:solidFill>
                <a:latin typeface="Times New Roman" pitchFamily="18" charset="0"/>
                <a:cs typeface="Times New Roman" pitchFamily="18" charset="0"/>
              </a:rPr>
              <a:t>Климатски услови и производња под ведрим небом дају различите резултате и при потпуно истој структури улагања и истој технологији.</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457200" y="274638"/>
            <a:ext cx="8229600" cy="868362"/>
          </a:xfrm>
        </p:spPr>
        <p:txBody>
          <a:bodyPr/>
          <a:lstStyle/>
          <a:p>
            <a:r>
              <a:rPr lang="sr-Cyrl-CS">
                <a:solidFill>
                  <a:schemeClr val="accent4">
                    <a:lumMod val="10000"/>
                  </a:schemeClr>
                </a:solidFill>
                <a:latin typeface="Times New Roman" pitchFamily="18" charset="0"/>
              </a:rPr>
              <a:t>Наставак:</a:t>
            </a:r>
            <a:endParaRPr lang="en-GB">
              <a:solidFill>
                <a:schemeClr val="accent4">
                  <a:lumMod val="10000"/>
                </a:schemeClr>
              </a:solidFill>
              <a:latin typeface="Times New Roman" pitchFamily="18" charset="0"/>
            </a:endParaRPr>
          </a:p>
        </p:txBody>
      </p:sp>
      <p:sp>
        <p:nvSpPr>
          <p:cNvPr id="37891" name="Rectangle 3"/>
          <p:cNvSpPr>
            <a:spLocks noGrp="1" noChangeArrowheads="1"/>
          </p:cNvSpPr>
          <p:nvPr>
            <p:ph type="body" idx="1"/>
          </p:nvPr>
        </p:nvSpPr>
        <p:spPr>
          <a:xfrm>
            <a:off x="457200" y="1295400"/>
            <a:ext cx="8229600" cy="5257800"/>
          </a:xfrm>
        </p:spPr>
        <p:txBody>
          <a:bodyPr/>
          <a:lstStyle/>
          <a:p>
            <a:pPr algn="just">
              <a:lnSpc>
                <a:spcPct val="80000"/>
              </a:lnSpc>
            </a:pPr>
            <a:r>
              <a:rPr lang="ru-RU" sz="1600" dirty="0">
                <a:solidFill>
                  <a:schemeClr val="accent4">
                    <a:lumMod val="10000"/>
                  </a:schemeClr>
                </a:solidFill>
                <a:latin typeface="Times New Roman" pitchFamily="18" charset="0"/>
              </a:rPr>
              <a:t>За разлику од индустрије гдје се квалитет и употребљивост производа може лако контролисати након сваке фазе рада, у пољопривреди се таква контрола остварује тек након завршетка читавог процеса производње.</a:t>
            </a:r>
          </a:p>
          <a:p>
            <a:pPr algn="just">
              <a:lnSpc>
                <a:spcPct val="80000"/>
              </a:lnSpc>
            </a:pPr>
            <a:r>
              <a:rPr lang="ru-RU" sz="1600" dirty="0">
                <a:solidFill>
                  <a:schemeClr val="accent4">
                    <a:lumMod val="10000"/>
                  </a:schemeClr>
                </a:solidFill>
                <a:latin typeface="Times New Roman" pitchFamily="18" charset="0"/>
              </a:rPr>
              <a:t>Пољопривреда даје везане производе, што значи да се заједничком цијеном коштања остварује производња више различитих, али међусобно повезаних производа.</a:t>
            </a:r>
          </a:p>
          <a:p>
            <a:pPr algn="just">
              <a:lnSpc>
                <a:spcPct val="80000"/>
              </a:lnSpc>
            </a:pPr>
            <a:r>
              <a:rPr lang="ru-RU" sz="1600" dirty="0">
                <a:solidFill>
                  <a:schemeClr val="accent4">
                    <a:lumMod val="10000"/>
                  </a:schemeClr>
                </a:solidFill>
                <a:latin typeface="Times New Roman" pitchFamily="18" charset="0"/>
              </a:rPr>
              <a:t>У пољопривреди се, неријетко, финални производи употребљавају као репродукциони материјал за даљу уптребу унутар предузећа : житарице као сточна храна, млијеко за узгој сточног подмлатка и слично.</a:t>
            </a:r>
          </a:p>
          <a:p>
            <a:pPr algn="just">
              <a:lnSpc>
                <a:spcPct val="80000"/>
              </a:lnSpc>
            </a:pPr>
            <a:r>
              <a:rPr lang="ru-RU" sz="1600" dirty="0">
                <a:solidFill>
                  <a:schemeClr val="accent4">
                    <a:lumMod val="10000"/>
                  </a:schemeClr>
                </a:solidFill>
                <a:latin typeface="Times New Roman" pitchFamily="18" charset="0"/>
              </a:rPr>
              <a:t>Сезонско коришћење капацитета средстава за рад и радне снаге ствара веома сложене организацине проблеме, с гледишта њиховог рационалног и рентабилног ангажовања у процесу производње.</a:t>
            </a:r>
          </a:p>
          <a:p>
            <a:pPr algn="just">
              <a:lnSpc>
                <a:spcPct val="80000"/>
              </a:lnSpc>
            </a:pPr>
            <a:r>
              <a:rPr lang="ru-RU" sz="1600" dirty="0">
                <a:solidFill>
                  <a:schemeClr val="accent4">
                    <a:lumMod val="10000"/>
                  </a:schemeClr>
                </a:solidFill>
                <a:latin typeface="Times New Roman" pitchFamily="18" charset="0"/>
              </a:rPr>
              <a:t>Дужим циклусом репродукције уложена средства се теже и спорије претварају у  основни новчани облик, услијед чега је обрт средстава спорији него у другим гранама привређивања.</a:t>
            </a:r>
          </a:p>
          <a:p>
            <a:pPr algn="just">
              <a:lnSpc>
                <a:spcPct val="80000"/>
              </a:lnSpc>
            </a:pPr>
            <a:r>
              <a:rPr lang="ru-RU" sz="1600" dirty="0">
                <a:solidFill>
                  <a:schemeClr val="accent4">
                    <a:lumMod val="10000"/>
                  </a:schemeClr>
                </a:solidFill>
                <a:latin typeface="Times New Roman" pitchFamily="18" charset="0"/>
              </a:rPr>
              <a:t>Климатски и временски фактори који утичу на величину приноса изазивају неочекиване промјене у коњуктури (односима понуде и тражње).</a:t>
            </a:r>
          </a:p>
          <a:p>
            <a:pPr algn="just">
              <a:lnSpc>
                <a:spcPct val="80000"/>
              </a:lnSpc>
            </a:pPr>
            <a:r>
              <a:rPr lang="ru-RU" sz="1600" dirty="0">
                <a:solidFill>
                  <a:schemeClr val="accent4">
                    <a:lumMod val="10000"/>
                  </a:schemeClr>
                </a:solidFill>
                <a:latin typeface="Times New Roman" pitchFamily="18" charset="0"/>
              </a:rPr>
              <a:t>Услијед биолошко-генетичких  и физиолошких својстава предмета, односно средстава рада у укупном вијеку, јављају се периоди растућих и опадајућих прихода, који дају специфична обиљежја калкулацијама и обрачуну дохотка.</a:t>
            </a:r>
          </a:p>
          <a:p>
            <a:pPr algn="just">
              <a:lnSpc>
                <a:spcPct val="80000"/>
              </a:lnSpc>
            </a:pPr>
            <a:r>
              <a:rPr lang="ru-RU" sz="1600" dirty="0">
                <a:solidFill>
                  <a:schemeClr val="accent4">
                    <a:lumMod val="10000"/>
                  </a:schemeClr>
                </a:solidFill>
                <a:latin typeface="Times New Roman" pitchFamily="18" charset="0"/>
              </a:rPr>
              <a:t>У пољопривреди се јавља веома велики број малих производних јединица у индивидуалном власништву. Окрупњавање и њихово повезивање у велике системе захтјева специфичне путеве и огромна средства за откуп тих посједа као и обезбјеђивање одговарајућих радних мјеста за слободну радну снагу с тих посједа.</a:t>
            </a:r>
            <a:endParaRPr lang="en-GB" sz="1600" dirty="0">
              <a:solidFill>
                <a:schemeClr val="accent4">
                  <a:lumMod val="10000"/>
                </a:schemeClr>
              </a:solidFill>
              <a:latin typeface="Times New Roman" pitchFamily="18" charset="0"/>
            </a:endParaRPr>
          </a:p>
          <a:p>
            <a:pPr>
              <a:lnSpc>
                <a:spcPct val="80000"/>
              </a:lnSpc>
              <a:buFontTx/>
              <a:buNone/>
            </a:pPr>
            <a:endParaRPr lang="en-GB" sz="1400" dirty="0">
              <a:solidFill>
                <a:schemeClr val="accent4">
                  <a:lumMod val="10000"/>
                </a:schemeClr>
              </a:solidFill>
              <a:latin typeface="Times New Roman"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3500438"/>
            <a:ext cx="7000924" cy="649288"/>
          </a:xfrm>
        </p:spPr>
        <p:txBody>
          <a:bodyPr/>
          <a:lstStyle/>
          <a:p>
            <a:pPr algn="ctr"/>
            <a:r>
              <a:rPr lang="sr-Cyrl-RS" sz="4800" b="1" dirty="0" smtClean="0">
                <a:solidFill>
                  <a:schemeClr val="accent4">
                    <a:lumMod val="10000"/>
                  </a:schemeClr>
                </a:solidFill>
                <a:latin typeface="Times New Roman" pitchFamily="18" charset="0"/>
                <a:cs typeface="Times New Roman" pitchFamily="18" charset="0"/>
              </a:rPr>
              <a:t>КАЛКУЛАЦИЈЕ У ПОЉОПРИВРЕДНОМ ПРЕДУЗЕЋУ</a:t>
            </a:r>
            <a:endParaRPr lang="sr-Latn-BA" sz="4800" b="1" dirty="0">
              <a:solidFill>
                <a:schemeClr val="accent4">
                  <a:lumMod val="10000"/>
                </a:schemeClr>
              </a:solidFill>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1857356" y="857232"/>
            <a:ext cx="6911975" cy="5761037"/>
          </a:xfrm>
        </p:spPr>
        <p:txBody>
          <a:bodyPr/>
          <a:lstStyle/>
          <a:p>
            <a:pPr indent="17463" algn="just">
              <a:buNone/>
            </a:pPr>
            <a:r>
              <a:rPr lang="sr-Cyrl-BA" dirty="0">
                <a:solidFill>
                  <a:schemeClr val="accent4">
                    <a:lumMod val="10000"/>
                  </a:schemeClr>
                </a:solidFill>
                <a:latin typeface="Times New Roman" pitchFamily="18" charset="0"/>
                <a:cs typeface="Times New Roman" pitchFamily="18" charset="0"/>
              </a:rPr>
              <a:t>Калкулација је књиговодствени поступак којим се утврђују трошкови производње, прераде и реализације одређеног пољопривредног производа. Путем калкулације пољопривредно предузеће утврђује укупне трошкове и трошкове по јединици производа. Међутим, јако су битни и други економски показатељи: степен економичности и продуктивности, финансијски резултат и слично.</a:t>
            </a:r>
            <a:endParaRPr lang="sr-Latn-BA" dirty="0">
              <a:solidFill>
                <a:schemeClr val="accent4">
                  <a:lumMod val="10000"/>
                </a:schemeClr>
              </a:solidFill>
              <a:latin typeface="Times New Roman" pitchFamily="18" charset="0"/>
              <a:cs typeface="Times New Roman" pitchFamily="18" charset="0"/>
            </a:endParaRPr>
          </a:p>
          <a:p>
            <a:pPr marL="0" indent="17463" algn="just">
              <a:lnSpc>
                <a:spcPct val="90000"/>
              </a:lnSpc>
              <a:buFontTx/>
              <a:buNone/>
            </a:pPr>
            <a:endParaRPr lang="en-GB" sz="2100" b="0" dirty="0" smtClean="0">
              <a:solidFill>
                <a:schemeClr val="accent4">
                  <a:lumMod val="10000"/>
                </a:schemeClr>
              </a:solidFill>
              <a:latin typeface="Times New Roman" pitchFamily="18" charset="0"/>
            </a:endParaRPr>
          </a:p>
          <a:p>
            <a:endParaRPr lang="uk-UA" sz="2100" dirty="0">
              <a:solidFill>
                <a:schemeClr val="accent4">
                  <a:lumMod val="10000"/>
                </a:schemeClr>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Rektangel 7"/>
          <p:cNvSpPr/>
          <p:nvPr/>
        </p:nvSpPr>
        <p:spPr>
          <a:xfrm>
            <a:off x="428596" y="571480"/>
            <a:ext cx="8304212" cy="5572164"/>
          </a:xfrm>
          <a:prstGeom prst="rect">
            <a:avLst/>
          </a:prstGeom>
          <a:gradFill>
            <a:gsLst>
              <a:gs pos="0">
                <a:schemeClr val="tx1">
                  <a:lumMod val="75000"/>
                </a:schemeClr>
              </a:gs>
              <a:gs pos="100000">
                <a:schemeClr val="accent1">
                  <a:tint val="50000"/>
                  <a:shade val="100000"/>
                  <a:satMod val="350000"/>
                  <a:alpha val="71000"/>
                </a:schemeClr>
              </a:gs>
            </a:gsLst>
          </a:gradFill>
          <a:effectLst/>
        </p:spPr>
        <p:style>
          <a:lnRef idx="1">
            <a:schemeClr val="accent1"/>
          </a:lnRef>
          <a:fillRef idx="3">
            <a:schemeClr val="accent1"/>
          </a:fillRef>
          <a:effectRef idx="2">
            <a:schemeClr val="accent1"/>
          </a:effectRef>
          <a:fontRef idx="minor">
            <a:schemeClr val="lt1"/>
          </a:fontRef>
        </p:style>
        <p:txBody>
          <a:bodyPr anchor="ctr"/>
          <a:lstStyle/>
          <a:p>
            <a:r>
              <a:rPr lang="sr-Cyrl-BA" sz="2400" dirty="0">
                <a:solidFill>
                  <a:schemeClr val="accent4">
                    <a:lumMod val="10000"/>
                  </a:schemeClr>
                </a:solidFill>
                <a:latin typeface="Times New Roman" pitchFamily="18" charset="0"/>
                <a:cs typeface="Times New Roman" pitchFamily="18" charset="0"/>
              </a:rPr>
              <a:t>У зависности од тога кад се саставља и у коју сврху, калкулације могу да буду:</a:t>
            </a:r>
            <a:endParaRPr lang="sr-Latn-BA" sz="2400" dirty="0">
              <a:solidFill>
                <a:schemeClr val="accent4">
                  <a:lumMod val="10000"/>
                </a:schemeClr>
              </a:solidFill>
              <a:latin typeface="Times New Roman" pitchFamily="18" charset="0"/>
              <a:cs typeface="Times New Roman" pitchFamily="18" charset="0"/>
            </a:endParaRPr>
          </a:p>
          <a:p>
            <a:pPr lvl="0">
              <a:buFont typeface="Arial" pitchFamily="34" charset="0"/>
              <a:buChar char="•"/>
            </a:pPr>
            <a:r>
              <a:rPr lang="sr-Cyrl-BA" sz="2400" dirty="0">
                <a:solidFill>
                  <a:schemeClr val="accent4">
                    <a:lumMod val="10000"/>
                  </a:schemeClr>
                </a:solidFill>
                <a:latin typeface="Times New Roman" pitchFamily="18" charset="0"/>
                <a:cs typeface="Times New Roman" pitchFamily="18" charset="0"/>
              </a:rPr>
              <a:t>планске (претходне),</a:t>
            </a:r>
            <a:endParaRPr lang="sr-Latn-BA" sz="2400" dirty="0">
              <a:solidFill>
                <a:schemeClr val="accent4">
                  <a:lumMod val="10000"/>
                </a:schemeClr>
              </a:solidFill>
              <a:latin typeface="Times New Roman" pitchFamily="18" charset="0"/>
              <a:cs typeface="Times New Roman" pitchFamily="18" charset="0"/>
            </a:endParaRPr>
          </a:p>
          <a:p>
            <a:pPr lvl="0">
              <a:buFont typeface="Arial" pitchFamily="34" charset="0"/>
              <a:buChar char="•"/>
            </a:pPr>
            <a:r>
              <a:rPr lang="sr-Cyrl-BA" sz="2400" dirty="0">
                <a:solidFill>
                  <a:schemeClr val="accent4">
                    <a:lumMod val="10000"/>
                  </a:schemeClr>
                </a:solidFill>
                <a:latin typeface="Times New Roman" pitchFamily="18" charset="0"/>
                <a:cs typeface="Times New Roman" pitchFamily="18" charset="0"/>
              </a:rPr>
              <a:t>обрачунске (накнадне).</a:t>
            </a:r>
            <a:endParaRPr lang="sr-Latn-BA" sz="2400" dirty="0">
              <a:solidFill>
                <a:schemeClr val="accent4">
                  <a:lumMod val="10000"/>
                </a:schemeClr>
              </a:solidFill>
              <a:latin typeface="Times New Roman" pitchFamily="18" charset="0"/>
              <a:cs typeface="Times New Roman" pitchFamily="18" charset="0"/>
            </a:endParaRPr>
          </a:p>
          <a:p>
            <a:r>
              <a:rPr lang="sr-Cyrl-BA" sz="2400" dirty="0">
                <a:solidFill>
                  <a:schemeClr val="accent4">
                    <a:lumMod val="10000"/>
                  </a:schemeClr>
                </a:solidFill>
                <a:latin typeface="Times New Roman" pitchFamily="18" charset="0"/>
                <a:cs typeface="Times New Roman" pitchFamily="18" charset="0"/>
              </a:rPr>
              <a:t> </a:t>
            </a:r>
            <a:endParaRPr lang="sr-Latn-BA" sz="2400" dirty="0">
              <a:solidFill>
                <a:schemeClr val="accent4">
                  <a:lumMod val="10000"/>
                </a:schemeClr>
              </a:solidFill>
              <a:latin typeface="Times New Roman" pitchFamily="18" charset="0"/>
              <a:cs typeface="Times New Roman" pitchFamily="18" charset="0"/>
            </a:endParaRPr>
          </a:p>
          <a:p>
            <a:pPr algn="just"/>
            <a:r>
              <a:rPr lang="sr-Cyrl-BA" sz="2400" dirty="0">
                <a:solidFill>
                  <a:schemeClr val="accent4">
                    <a:lumMod val="10000"/>
                  </a:schemeClr>
                </a:solidFill>
                <a:latin typeface="Times New Roman" pitchFamily="18" charset="0"/>
                <a:cs typeface="Times New Roman" pitchFamily="18" charset="0"/>
              </a:rPr>
              <a:t>Претходна калкулација се израђује прије самог чина производње. Утврђује се на темељу утрошака предмета рада, нормама рада и на основу других прописа. Обрачунска калкулација је коначни резултат процеса калкулисања и назива се још и накнадном калкулацијом.</a:t>
            </a:r>
            <a:endParaRPr lang="sr-Latn-BA" sz="2400" dirty="0">
              <a:solidFill>
                <a:schemeClr val="accent4">
                  <a:lumMod val="10000"/>
                </a:schemeClr>
              </a:solidFill>
              <a:latin typeface="Times New Roman" pitchFamily="18" charset="0"/>
              <a:cs typeface="Times New Roman" pitchFamily="18" charset="0"/>
            </a:endParaRPr>
          </a:p>
          <a:p>
            <a:pPr algn="just">
              <a:defRPr/>
            </a:pPr>
            <a:endParaRPr lang="da-DK" sz="2400" dirty="0">
              <a:solidFill>
                <a:schemeClr val="accent4">
                  <a:lumMod val="10000"/>
                </a:schemeClr>
              </a:solidFill>
              <a:latin typeface="Times New Roman" pitchFamily="18" charset="0"/>
              <a:cs typeface="Times New Roman" pitchFamily="18" charset="0"/>
            </a:endParaRPr>
          </a:p>
        </p:txBody>
      </p:sp>
      <p:pic>
        <p:nvPicPr>
          <p:cNvPr id="6" name="Picture 7" descr="http://saratechnologies.com/webfile/images/finance.png"/>
          <p:cNvPicPr>
            <a:picLocks noChangeAspect="1" noChangeArrowheads="1"/>
          </p:cNvPicPr>
          <p:nvPr/>
        </p:nvPicPr>
        <p:blipFill>
          <a:blip r:embed="rId2"/>
          <a:srcRect/>
          <a:stretch>
            <a:fillRect/>
          </a:stretch>
        </p:blipFill>
        <p:spPr bwMode="auto">
          <a:xfrm rot="591030">
            <a:off x="5927950" y="4790666"/>
            <a:ext cx="2485744" cy="1868479"/>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TextBox 8"/>
          <p:cNvSpPr txBox="1"/>
          <p:nvPr/>
        </p:nvSpPr>
        <p:spPr>
          <a:xfrm>
            <a:off x="500034" y="571480"/>
            <a:ext cx="8215370" cy="3785652"/>
          </a:xfrm>
          <a:prstGeom prst="rect">
            <a:avLst/>
          </a:prstGeom>
          <a:noFill/>
        </p:spPr>
        <p:txBody>
          <a:bodyPr wrap="square" rtlCol="0">
            <a:spAutoFit/>
          </a:bodyPr>
          <a:lstStyle/>
          <a:p>
            <a:pPr algn="ctr"/>
            <a:r>
              <a:rPr lang="sl-SI" sz="2000" b="1" cap="all" dirty="0">
                <a:solidFill>
                  <a:schemeClr val="accent4">
                    <a:lumMod val="10000"/>
                  </a:schemeClr>
                </a:solidFill>
                <a:latin typeface="Times New Roman" pitchFamily="18" charset="0"/>
                <a:cs typeface="Times New Roman" pitchFamily="18" charset="0"/>
              </a:rPr>
              <a:t>АНАЛИТИЧКЕ КАЛКУЛАЦИЈЕ ПОЉОПРИВРЕДНЕ ПРОИЗВОДЊЕ</a:t>
            </a:r>
            <a:endParaRPr lang="sr-Latn-BA" sz="2000" b="1" cap="all" dirty="0">
              <a:solidFill>
                <a:schemeClr val="accent4">
                  <a:lumMod val="10000"/>
                </a:schemeClr>
              </a:solidFill>
              <a:latin typeface="Times New Roman" pitchFamily="18" charset="0"/>
              <a:cs typeface="Times New Roman" pitchFamily="18" charset="0"/>
            </a:endParaRPr>
          </a:p>
          <a:p>
            <a:r>
              <a:rPr lang="sr-Cyrl-BA" sz="2000" dirty="0">
                <a:solidFill>
                  <a:schemeClr val="accent4">
                    <a:lumMod val="10000"/>
                  </a:schemeClr>
                </a:solidFill>
                <a:latin typeface="Times New Roman" pitchFamily="18" charset="0"/>
                <a:cs typeface="Times New Roman" pitchFamily="18" charset="0"/>
              </a:rPr>
              <a:t> </a:t>
            </a:r>
            <a:endParaRPr lang="sr-Latn-BA" sz="2000" dirty="0">
              <a:solidFill>
                <a:schemeClr val="accent4">
                  <a:lumMod val="10000"/>
                </a:schemeClr>
              </a:solidFill>
              <a:latin typeface="Times New Roman" pitchFamily="18" charset="0"/>
              <a:cs typeface="Times New Roman" pitchFamily="18" charset="0"/>
            </a:endParaRPr>
          </a:p>
          <a:p>
            <a:pPr algn="just"/>
            <a:r>
              <a:rPr lang="sr-Cyrl-BA" sz="2000" dirty="0">
                <a:solidFill>
                  <a:schemeClr val="accent4">
                    <a:lumMod val="10000"/>
                  </a:schemeClr>
                </a:solidFill>
                <a:latin typeface="Times New Roman" pitchFamily="18" charset="0"/>
                <a:cs typeface="Times New Roman" pitchFamily="18" charset="0"/>
              </a:rPr>
              <a:t>Пољопривредња предузећа састављају аналитичку калкулацију за сваку линију производње, то се ради са циљем да се утврди оптимална структура производње. </a:t>
            </a:r>
            <a:endParaRPr lang="sr-Latn-BA" sz="2000" dirty="0">
              <a:solidFill>
                <a:schemeClr val="accent4">
                  <a:lumMod val="10000"/>
                </a:schemeClr>
              </a:solidFill>
              <a:latin typeface="Times New Roman" pitchFamily="18" charset="0"/>
              <a:cs typeface="Times New Roman" pitchFamily="18" charset="0"/>
            </a:endParaRPr>
          </a:p>
          <a:p>
            <a:r>
              <a:rPr lang="sr-Cyrl-BA" sz="2000" dirty="0">
                <a:solidFill>
                  <a:schemeClr val="accent4">
                    <a:lumMod val="10000"/>
                  </a:schemeClr>
                </a:solidFill>
                <a:latin typeface="Times New Roman" pitchFamily="18" charset="0"/>
                <a:cs typeface="Times New Roman" pitchFamily="18" charset="0"/>
              </a:rPr>
              <a:t> </a:t>
            </a:r>
            <a:endParaRPr lang="sr-Latn-BA" sz="2000" dirty="0">
              <a:solidFill>
                <a:schemeClr val="accent4">
                  <a:lumMod val="10000"/>
                </a:schemeClr>
              </a:solidFill>
              <a:latin typeface="Times New Roman" pitchFamily="18" charset="0"/>
              <a:cs typeface="Times New Roman" pitchFamily="18" charset="0"/>
            </a:endParaRPr>
          </a:p>
          <a:p>
            <a:r>
              <a:rPr lang="sr-Cyrl-BA" sz="2000" dirty="0">
                <a:solidFill>
                  <a:schemeClr val="accent4">
                    <a:lumMod val="10000"/>
                  </a:schemeClr>
                </a:solidFill>
                <a:latin typeface="Times New Roman" pitchFamily="18" charset="0"/>
                <a:cs typeface="Times New Roman" pitchFamily="18" charset="0"/>
              </a:rPr>
              <a:t>Аналитичке калкулације пољопривредње производње у зависности од специфичности линије производње могу да буду:</a:t>
            </a:r>
            <a:endParaRPr lang="sr-Latn-BA" sz="2000" dirty="0">
              <a:solidFill>
                <a:schemeClr val="accent4">
                  <a:lumMod val="10000"/>
                </a:schemeClr>
              </a:solidFill>
              <a:latin typeface="Times New Roman" pitchFamily="18" charset="0"/>
              <a:cs typeface="Times New Roman" pitchFamily="18" charset="0"/>
            </a:endParaRPr>
          </a:p>
          <a:p>
            <a:pPr lvl="0">
              <a:buFont typeface="Arial" pitchFamily="34" charset="0"/>
              <a:buChar char="•"/>
            </a:pPr>
            <a:r>
              <a:rPr lang="sr-Cyrl-BA" sz="2000" dirty="0">
                <a:solidFill>
                  <a:schemeClr val="accent4">
                    <a:lumMod val="10000"/>
                  </a:schemeClr>
                </a:solidFill>
                <a:latin typeface="Times New Roman" pitchFamily="18" charset="0"/>
                <a:cs typeface="Times New Roman" pitchFamily="18" charset="0"/>
              </a:rPr>
              <a:t>аналитичка калкулација у сточарској производњи,</a:t>
            </a:r>
            <a:endParaRPr lang="sr-Latn-BA" sz="2000" dirty="0">
              <a:solidFill>
                <a:schemeClr val="accent4">
                  <a:lumMod val="10000"/>
                </a:schemeClr>
              </a:solidFill>
              <a:latin typeface="Times New Roman" pitchFamily="18" charset="0"/>
              <a:cs typeface="Times New Roman" pitchFamily="18" charset="0"/>
            </a:endParaRPr>
          </a:p>
          <a:p>
            <a:pPr lvl="0">
              <a:buFont typeface="Arial" pitchFamily="34" charset="0"/>
              <a:buChar char="•"/>
            </a:pPr>
            <a:r>
              <a:rPr lang="sr-Cyrl-BA" sz="2000" dirty="0">
                <a:solidFill>
                  <a:schemeClr val="accent4">
                    <a:lumMod val="10000"/>
                  </a:schemeClr>
                </a:solidFill>
                <a:latin typeface="Times New Roman" pitchFamily="18" charset="0"/>
                <a:cs typeface="Times New Roman" pitchFamily="18" charset="0"/>
              </a:rPr>
              <a:t>аналитичка калкулација у биљној производњи.</a:t>
            </a:r>
            <a:endParaRPr lang="sr-Latn-BA" sz="2000" dirty="0">
              <a:solidFill>
                <a:schemeClr val="accent4">
                  <a:lumMod val="10000"/>
                </a:schemeClr>
              </a:solidFill>
              <a:latin typeface="Times New Roman" pitchFamily="18" charset="0"/>
              <a:cs typeface="Times New Roman" pitchFamily="18" charset="0"/>
            </a:endParaRPr>
          </a:p>
          <a:p>
            <a:endParaRPr lang="sr-Latn-BA" sz="2000" dirty="0">
              <a:solidFill>
                <a:schemeClr val="accent4">
                  <a:lumMod val="10000"/>
                </a:schemeClr>
              </a:solidFill>
              <a:latin typeface="Times New Roman" pitchFamily="18" charset="0"/>
              <a:cs typeface="Times New Roman" pitchFamily="18" charset="0"/>
            </a:endParaRPr>
          </a:p>
        </p:txBody>
      </p:sp>
      <p:pic>
        <p:nvPicPr>
          <p:cNvPr id="65541" name="Picture 5" descr="http://thumbs.dreamstime.com/x/farmer-tractor-his-animals-illustration-holding-carrot-leak-pig-cow-hen-along-side-vegetables-placed-42212010.jpg"/>
          <p:cNvPicPr>
            <a:picLocks noChangeAspect="1" noChangeArrowheads="1"/>
          </p:cNvPicPr>
          <p:nvPr/>
        </p:nvPicPr>
        <p:blipFill>
          <a:blip r:embed="rId2"/>
          <a:srcRect b="8928"/>
          <a:stretch>
            <a:fillRect/>
          </a:stretch>
        </p:blipFill>
        <p:spPr bwMode="auto">
          <a:xfrm>
            <a:off x="2571736" y="4071942"/>
            <a:ext cx="3810000" cy="2428892"/>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TextBox 8"/>
          <p:cNvSpPr txBox="1"/>
          <p:nvPr/>
        </p:nvSpPr>
        <p:spPr>
          <a:xfrm>
            <a:off x="428596" y="1"/>
            <a:ext cx="8215370" cy="7171194"/>
          </a:xfrm>
          <a:prstGeom prst="rect">
            <a:avLst/>
          </a:prstGeom>
          <a:noFill/>
        </p:spPr>
        <p:txBody>
          <a:bodyPr wrap="square" rtlCol="0">
            <a:spAutoFit/>
          </a:bodyPr>
          <a:lstStyle/>
          <a:p>
            <a:pPr algn="just"/>
            <a:endParaRPr lang="sr-Cyrl-BA" sz="2000" b="1" dirty="0" smtClean="0">
              <a:solidFill>
                <a:schemeClr val="accent4">
                  <a:lumMod val="10000"/>
                </a:schemeClr>
              </a:solidFill>
              <a:latin typeface="Times New Roman" pitchFamily="18" charset="0"/>
              <a:cs typeface="Times New Roman" pitchFamily="18" charset="0"/>
            </a:endParaRPr>
          </a:p>
          <a:p>
            <a:pPr algn="just"/>
            <a:r>
              <a:rPr lang="sr-Cyrl-BA" sz="2000" b="1" dirty="0" smtClean="0">
                <a:solidFill>
                  <a:schemeClr val="accent4">
                    <a:lumMod val="10000"/>
                  </a:schemeClr>
                </a:solidFill>
                <a:latin typeface="Times New Roman" pitchFamily="18" charset="0"/>
                <a:cs typeface="Times New Roman" pitchFamily="18" charset="0"/>
              </a:rPr>
              <a:t>АНАЛИТИЧКЕ </a:t>
            </a:r>
            <a:r>
              <a:rPr lang="sr-Cyrl-BA" sz="2000" b="1" dirty="0">
                <a:solidFill>
                  <a:schemeClr val="accent4">
                    <a:lumMod val="10000"/>
                  </a:schemeClr>
                </a:solidFill>
                <a:latin typeface="Times New Roman" pitchFamily="18" charset="0"/>
                <a:cs typeface="Times New Roman" pitchFamily="18" charset="0"/>
              </a:rPr>
              <a:t>КАЛКУЛАЦИЈЕ У СТОЧАРСКОЈ ПРОИЗВОДЊИ</a:t>
            </a:r>
            <a:endParaRPr lang="sr-Latn-BA" sz="2000" b="1" dirty="0">
              <a:solidFill>
                <a:schemeClr val="accent4">
                  <a:lumMod val="10000"/>
                </a:schemeClr>
              </a:solidFill>
              <a:latin typeface="Times New Roman" pitchFamily="18" charset="0"/>
              <a:cs typeface="Times New Roman" pitchFamily="18" charset="0"/>
            </a:endParaRPr>
          </a:p>
          <a:p>
            <a:pPr algn="just"/>
            <a:r>
              <a:rPr lang="sr-Cyrl-BA" sz="2000" dirty="0">
                <a:solidFill>
                  <a:schemeClr val="accent4">
                    <a:lumMod val="10000"/>
                  </a:schemeClr>
                </a:solidFill>
                <a:latin typeface="Times New Roman" pitchFamily="18" charset="0"/>
                <a:cs typeface="Times New Roman" pitchFamily="18" charset="0"/>
              </a:rPr>
              <a:t> </a:t>
            </a:r>
            <a:endParaRPr lang="sr-Latn-BA" sz="2000" dirty="0">
              <a:solidFill>
                <a:schemeClr val="accent4">
                  <a:lumMod val="10000"/>
                </a:schemeClr>
              </a:solidFill>
              <a:latin typeface="Times New Roman" pitchFamily="18" charset="0"/>
              <a:cs typeface="Times New Roman" pitchFamily="18" charset="0"/>
            </a:endParaRPr>
          </a:p>
          <a:p>
            <a:pPr algn="just"/>
            <a:r>
              <a:rPr lang="sr-Cyrl-BA" sz="2000" dirty="0">
                <a:solidFill>
                  <a:schemeClr val="accent4">
                    <a:lumMod val="10000"/>
                  </a:schemeClr>
                </a:solidFill>
                <a:latin typeface="Times New Roman" pitchFamily="18" charset="0"/>
                <a:cs typeface="Times New Roman" pitchFamily="18" charset="0"/>
              </a:rPr>
              <a:t>Због разних специфичности, у сточарској производњи, састављају се:</a:t>
            </a:r>
            <a:endParaRPr lang="sr-Latn-BA" sz="2000" dirty="0">
              <a:solidFill>
                <a:schemeClr val="accent4">
                  <a:lumMod val="10000"/>
                </a:schemeClr>
              </a:solidFill>
              <a:latin typeface="Times New Roman" pitchFamily="18" charset="0"/>
              <a:cs typeface="Times New Roman" pitchFamily="18" charset="0"/>
            </a:endParaRPr>
          </a:p>
          <a:p>
            <a:pPr lvl="0" algn="just">
              <a:buFont typeface="Arial" pitchFamily="34" charset="0"/>
              <a:buChar char="•"/>
            </a:pPr>
            <a:r>
              <a:rPr lang="sr-Cyrl-BA" sz="2000" dirty="0">
                <a:solidFill>
                  <a:schemeClr val="accent4">
                    <a:lumMod val="10000"/>
                  </a:schemeClr>
                </a:solidFill>
                <a:latin typeface="Times New Roman" pitchFamily="18" charset="0"/>
                <a:cs typeface="Times New Roman" pitchFamily="18" charset="0"/>
              </a:rPr>
              <a:t>аналитичке калкулације основног стада,</a:t>
            </a:r>
            <a:endParaRPr lang="sr-Latn-BA" sz="2000" dirty="0">
              <a:solidFill>
                <a:schemeClr val="accent4">
                  <a:lumMod val="10000"/>
                </a:schemeClr>
              </a:solidFill>
              <a:latin typeface="Times New Roman" pitchFamily="18" charset="0"/>
              <a:cs typeface="Times New Roman" pitchFamily="18" charset="0"/>
            </a:endParaRPr>
          </a:p>
          <a:p>
            <a:pPr lvl="0" algn="just">
              <a:buFont typeface="Arial" pitchFamily="34" charset="0"/>
              <a:buChar char="•"/>
            </a:pPr>
            <a:r>
              <a:rPr lang="sr-Cyrl-BA" sz="2000" dirty="0">
                <a:solidFill>
                  <a:schemeClr val="accent4">
                    <a:lumMod val="10000"/>
                  </a:schemeClr>
                </a:solidFill>
                <a:latin typeface="Times New Roman" pitchFamily="18" charset="0"/>
                <a:cs typeface="Times New Roman" pitchFamily="18" charset="0"/>
              </a:rPr>
              <a:t>аналитичке калкулације обртног стада.</a:t>
            </a:r>
            <a:endParaRPr lang="sr-Latn-BA" sz="2000" dirty="0">
              <a:solidFill>
                <a:schemeClr val="accent4">
                  <a:lumMod val="10000"/>
                </a:schemeClr>
              </a:solidFill>
              <a:latin typeface="Times New Roman" pitchFamily="18" charset="0"/>
              <a:cs typeface="Times New Roman" pitchFamily="18" charset="0"/>
            </a:endParaRPr>
          </a:p>
          <a:p>
            <a:pPr algn="just"/>
            <a:r>
              <a:rPr lang="sr-Cyrl-BA" sz="2000" dirty="0">
                <a:solidFill>
                  <a:schemeClr val="accent4">
                    <a:lumMod val="10000"/>
                  </a:schemeClr>
                </a:solidFill>
                <a:latin typeface="Times New Roman" pitchFamily="18" charset="0"/>
                <a:cs typeface="Times New Roman" pitchFamily="18" charset="0"/>
              </a:rPr>
              <a:t> </a:t>
            </a:r>
            <a:endParaRPr lang="sr-Latn-BA" sz="2000" dirty="0">
              <a:solidFill>
                <a:schemeClr val="accent4">
                  <a:lumMod val="10000"/>
                </a:schemeClr>
              </a:solidFill>
              <a:latin typeface="Times New Roman" pitchFamily="18" charset="0"/>
              <a:cs typeface="Times New Roman" pitchFamily="18" charset="0"/>
            </a:endParaRPr>
          </a:p>
          <a:p>
            <a:pPr algn="just"/>
            <a:r>
              <a:rPr lang="sr-Cyrl-BA" sz="2000" dirty="0">
                <a:solidFill>
                  <a:schemeClr val="accent4">
                    <a:lumMod val="10000"/>
                  </a:schemeClr>
                </a:solidFill>
                <a:latin typeface="Times New Roman" pitchFamily="18" charset="0"/>
                <a:cs typeface="Times New Roman" pitchFamily="18" charset="0"/>
              </a:rPr>
              <a:t>Основно стадо представља средство за производњу биолошког карактера, које опслужује неколико циклуса производње, и постепено преноси вриједност на призвод. Финални производ основног стада је вриједност оствареног прираста у току године, као обрачунског периода. Вриједност прираста основног стада се третира као укупан приход.</a:t>
            </a:r>
            <a:endParaRPr lang="sr-Latn-BA" sz="2000" dirty="0">
              <a:solidFill>
                <a:schemeClr val="accent4">
                  <a:lumMod val="10000"/>
                </a:schemeClr>
              </a:solidFill>
              <a:latin typeface="Times New Roman" pitchFamily="18" charset="0"/>
              <a:cs typeface="Times New Roman" pitchFamily="18" charset="0"/>
            </a:endParaRPr>
          </a:p>
          <a:p>
            <a:pPr algn="just"/>
            <a:r>
              <a:rPr lang="sr-Cyrl-BA" sz="2000" dirty="0">
                <a:solidFill>
                  <a:schemeClr val="accent4">
                    <a:lumMod val="10000"/>
                  </a:schemeClr>
                </a:solidFill>
                <a:latin typeface="Times New Roman" pitchFamily="18" charset="0"/>
                <a:cs typeface="Times New Roman" pitchFamily="18" charset="0"/>
              </a:rPr>
              <a:t> </a:t>
            </a:r>
            <a:endParaRPr lang="sr-Latn-BA" sz="2000" dirty="0">
              <a:solidFill>
                <a:schemeClr val="accent4">
                  <a:lumMod val="10000"/>
                </a:schemeClr>
              </a:solidFill>
              <a:latin typeface="Times New Roman" pitchFamily="18" charset="0"/>
              <a:cs typeface="Times New Roman" pitchFamily="18" charset="0"/>
            </a:endParaRPr>
          </a:p>
          <a:p>
            <a:pPr algn="just"/>
            <a:r>
              <a:rPr lang="sr-Cyrl-BA" sz="2000" dirty="0">
                <a:solidFill>
                  <a:schemeClr val="accent4">
                    <a:lumMod val="10000"/>
                  </a:schemeClr>
                </a:solidFill>
                <a:latin typeface="Times New Roman" pitchFamily="18" charset="0"/>
                <a:cs typeface="Times New Roman" pitchFamily="18" charset="0"/>
              </a:rPr>
              <a:t>Детерминанте вриједности прираста основног стада су биологија и сама њега, с обзиром на то да се основнна стада третирају као основна средства, код њих се не јавља недовршена производња на крају обрачунског производа.</a:t>
            </a:r>
            <a:endParaRPr lang="sr-Latn-BA" sz="2000" dirty="0">
              <a:solidFill>
                <a:schemeClr val="accent4">
                  <a:lumMod val="10000"/>
                </a:schemeClr>
              </a:solidFill>
              <a:latin typeface="Times New Roman" pitchFamily="18" charset="0"/>
              <a:cs typeface="Times New Roman" pitchFamily="18" charset="0"/>
            </a:endParaRPr>
          </a:p>
          <a:p>
            <a:pPr algn="just"/>
            <a:r>
              <a:rPr lang="sr-Cyrl-BA" sz="2000" dirty="0">
                <a:solidFill>
                  <a:schemeClr val="accent4">
                    <a:lumMod val="10000"/>
                  </a:schemeClr>
                </a:solidFill>
                <a:latin typeface="Times New Roman" pitchFamily="18" charset="0"/>
                <a:cs typeface="Times New Roman" pitchFamily="18" charset="0"/>
              </a:rPr>
              <a:t> </a:t>
            </a:r>
            <a:endParaRPr lang="sr-Latn-BA" sz="2000" dirty="0">
              <a:solidFill>
                <a:schemeClr val="accent4">
                  <a:lumMod val="10000"/>
                </a:schemeClr>
              </a:solidFill>
              <a:latin typeface="Times New Roman" pitchFamily="18" charset="0"/>
              <a:cs typeface="Times New Roman" pitchFamily="18" charset="0"/>
            </a:endParaRPr>
          </a:p>
          <a:p>
            <a:pPr algn="just"/>
            <a:r>
              <a:rPr lang="sr-Cyrl-BA" sz="2000" dirty="0">
                <a:solidFill>
                  <a:schemeClr val="accent4">
                    <a:lumMod val="10000"/>
                  </a:schemeClr>
                </a:solidFill>
                <a:latin typeface="Times New Roman" pitchFamily="18" charset="0"/>
                <a:cs typeface="Times New Roman" pitchFamily="18" charset="0"/>
              </a:rPr>
              <a:t>Основна стада се користе у неколико циклуса процеса репродукције, и постепено своју вриједност преносе на финалне производе. Аналитичка калкулација се саставља на бази просјечног броја припладних грла.</a:t>
            </a:r>
            <a:endParaRPr lang="sr-Latn-BA" sz="2000" dirty="0">
              <a:solidFill>
                <a:schemeClr val="accent4">
                  <a:lumMod val="10000"/>
                </a:schemeClr>
              </a:solidFill>
              <a:latin typeface="Times New Roman" pitchFamily="18" charset="0"/>
              <a:cs typeface="Times New Roman" pitchFamily="18" charset="0"/>
            </a:endParaRPr>
          </a:p>
          <a:p>
            <a:pPr algn="just"/>
            <a:r>
              <a:rPr lang="sr-Cyrl-BA" sz="2000" dirty="0">
                <a:solidFill>
                  <a:schemeClr val="accent4">
                    <a:lumMod val="10000"/>
                  </a:schemeClr>
                </a:solidFill>
                <a:latin typeface="Times New Roman" pitchFamily="18" charset="0"/>
                <a:cs typeface="Times New Roman" pitchFamily="18" charset="0"/>
              </a:rPr>
              <a:t> </a:t>
            </a:r>
            <a:endParaRPr lang="sr-Latn-BA" sz="2000" dirty="0">
              <a:solidFill>
                <a:schemeClr val="accent4">
                  <a:lumMod val="10000"/>
                </a:schemeClr>
              </a:solidFill>
              <a:latin typeface="Times New Roman" pitchFamily="18" charset="0"/>
              <a:cs typeface="Times New Roman" pitchFamily="18" charset="0"/>
            </a:endParaRPr>
          </a:p>
          <a:p>
            <a:pPr algn="just"/>
            <a:endParaRPr lang="sr-Latn-BA" sz="2000" dirty="0">
              <a:solidFill>
                <a:schemeClr val="accent4">
                  <a:lumMod val="10000"/>
                </a:schemeClr>
              </a:solidFill>
              <a:latin typeface="Times New Roman" pitchFamily="18" charset="0"/>
              <a:cs typeface="Times New Roman"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9810" name="Picture 2" descr="http://www.intraobes.com/blogobesidad/wp-content/uploads/2014/04/frutas-y-vegetales2.jpg"/>
          <p:cNvPicPr>
            <a:picLocks noChangeAspect="1" noChangeArrowheads="1"/>
          </p:cNvPicPr>
          <p:nvPr/>
        </p:nvPicPr>
        <p:blipFill>
          <a:blip r:embed="rId2"/>
          <a:srcRect l="11578" r="11234"/>
          <a:stretch>
            <a:fillRect/>
          </a:stretch>
        </p:blipFill>
        <p:spPr bwMode="auto">
          <a:xfrm>
            <a:off x="6215074" y="4746625"/>
            <a:ext cx="2928926" cy="2111375"/>
          </a:xfrm>
          <a:prstGeom prst="rect">
            <a:avLst/>
          </a:prstGeom>
          <a:noFill/>
        </p:spPr>
      </p:pic>
      <p:sp>
        <p:nvSpPr>
          <p:cNvPr id="4" name="TextBox 3"/>
          <p:cNvSpPr txBox="1"/>
          <p:nvPr/>
        </p:nvSpPr>
        <p:spPr>
          <a:xfrm>
            <a:off x="571472" y="214290"/>
            <a:ext cx="8215370" cy="5632311"/>
          </a:xfrm>
          <a:prstGeom prst="rect">
            <a:avLst/>
          </a:prstGeom>
          <a:noFill/>
        </p:spPr>
        <p:txBody>
          <a:bodyPr wrap="square" rtlCol="0">
            <a:spAutoFit/>
          </a:bodyPr>
          <a:lstStyle/>
          <a:p>
            <a:pPr algn="just"/>
            <a:endParaRPr lang="sr-Cyrl-BA" sz="2400" b="1" dirty="0" smtClean="0">
              <a:solidFill>
                <a:schemeClr val="accent4">
                  <a:lumMod val="10000"/>
                </a:schemeClr>
              </a:solidFill>
              <a:latin typeface="Times New Roman" pitchFamily="18" charset="0"/>
              <a:cs typeface="Times New Roman" pitchFamily="18" charset="0"/>
            </a:endParaRPr>
          </a:p>
          <a:p>
            <a:pPr algn="ctr"/>
            <a:r>
              <a:rPr lang="sr-Cyrl-BA" sz="2400" b="1" dirty="0">
                <a:solidFill>
                  <a:schemeClr val="accent4">
                    <a:lumMod val="10000"/>
                  </a:schemeClr>
                </a:solidFill>
                <a:latin typeface="Times New Roman" pitchFamily="18" charset="0"/>
                <a:cs typeface="Times New Roman" pitchFamily="18" charset="0"/>
              </a:rPr>
              <a:t>АНАЛИТИЧКЕ КАЛУКУЛАЦИЈЕ У БИЉНОЈ ПРОИЗВОДЊИ</a:t>
            </a:r>
            <a:endParaRPr lang="sr-Latn-BA" sz="2400" b="1" dirty="0">
              <a:solidFill>
                <a:schemeClr val="accent4">
                  <a:lumMod val="10000"/>
                </a:schemeClr>
              </a:solidFill>
              <a:latin typeface="Times New Roman" pitchFamily="18" charset="0"/>
              <a:cs typeface="Times New Roman" pitchFamily="18" charset="0"/>
            </a:endParaRPr>
          </a:p>
          <a:p>
            <a:pPr algn="ctr"/>
            <a:r>
              <a:rPr lang="sr-Cyrl-BA" sz="2400" dirty="0">
                <a:solidFill>
                  <a:schemeClr val="accent4">
                    <a:lumMod val="10000"/>
                  </a:schemeClr>
                </a:solidFill>
                <a:latin typeface="Times New Roman" pitchFamily="18" charset="0"/>
                <a:cs typeface="Times New Roman" pitchFamily="18" charset="0"/>
              </a:rPr>
              <a:t> </a:t>
            </a:r>
            <a:endParaRPr lang="sr-Latn-BA" sz="2400" dirty="0">
              <a:solidFill>
                <a:schemeClr val="accent4">
                  <a:lumMod val="10000"/>
                </a:schemeClr>
              </a:solidFill>
              <a:latin typeface="Times New Roman" pitchFamily="18" charset="0"/>
              <a:cs typeface="Times New Roman" pitchFamily="18" charset="0"/>
            </a:endParaRPr>
          </a:p>
          <a:p>
            <a:pPr algn="just"/>
            <a:r>
              <a:rPr lang="en-US" sz="2400" dirty="0" err="1">
                <a:solidFill>
                  <a:schemeClr val="accent4">
                    <a:lumMod val="10000"/>
                  </a:schemeClr>
                </a:solidFill>
                <a:latin typeface="Times New Roman" pitchFamily="18" charset="0"/>
                <a:cs typeface="Times New Roman" pitchFamily="18" charset="0"/>
              </a:rPr>
              <a:t>Аналитичка</a:t>
            </a:r>
            <a:r>
              <a:rPr lang="en-US" sz="2400" dirty="0">
                <a:solidFill>
                  <a:schemeClr val="accent4">
                    <a:lumMod val="10000"/>
                  </a:schemeClr>
                </a:solidFill>
                <a:latin typeface="Times New Roman" pitchFamily="18" charset="0"/>
                <a:cs typeface="Times New Roman" pitchFamily="18" charset="0"/>
              </a:rPr>
              <a:t> </a:t>
            </a:r>
            <a:r>
              <a:rPr lang="en-US" sz="2400" dirty="0" err="1">
                <a:solidFill>
                  <a:schemeClr val="accent4">
                    <a:lumMod val="10000"/>
                  </a:schemeClr>
                </a:solidFill>
                <a:latin typeface="Times New Roman" pitchFamily="18" charset="0"/>
                <a:cs typeface="Times New Roman" pitchFamily="18" charset="0"/>
              </a:rPr>
              <a:t>калкулација</a:t>
            </a:r>
            <a:r>
              <a:rPr lang="en-US" sz="2400" dirty="0">
                <a:solidFill>
                  <a:schemeClr val="accent4">
                    <a:lumMod val="10000"/>
                  </a:schemeClr>
                </a:solidFill>
                <a:latin typeface="Times New Roman" pitchFamily="18" charset="0"/>
                <a:cs typeface="Times New Roman" pitchFamily="18" charset="0"/>
              </a:rPr>
              <a:t> у </a:t>
            </a:r>
            <a:r>
              <a:rPr lang="en-US" sz="2400" dirty="0" err="1">
                <a:solidFill>
                  <a:schemeClr val="accent4">
                    <a:lumMod val="10000"/>
                  </a:schemeClr>
                </a:solidFill>
                <a:latin typeface="Times New Roman" pitchFamily="18" charset="0"/>
                <a:cs typeface="Times New Roman" pitchFamily="18" charset="0"/>
              </a:rPr>
              <a:t>биљној</a:t>
            </a:r>
            <a:r>
              <a:rPr lang="en-US" sz="2400" dirty="0">
                <a:solidFill>
                  <a:schemeClr val="accent4">
                    <a:lumMod val="10000"/>
                  </a:schemeClr>
                </a:solidFill>
                <a:latin typeface="Times New Roman" pitchFamily="18" charset="0"/>
                <a:cs typeface="Times New Roman" pitchFamily="18" charset="0"/>
              </a:rPr>
              <a:t> </a:t>
            </a:r>
            <a:r>
              <a:rPr lang="en-US" sz="2400" dirty="0" err="1">
                <a:solidFill>
                  <a:schemeClr val="accent4">
                    <a:lumMod val="10000"/>
                  </a:schemeClr>
                </a:solidFill>
                <a:latin typeface="Times New Roman" pitchFamily="18" charset="0"/>
                <a:cs typeface="Times New Roman" pitchFamily="18" charset="0"/>
              </a:rPr>
              <a:t>производњи</a:t>
            </a:r>
            <a:r>
              <a:rPr lang="en-US" sz="2400" dirty="0">
                <a:solidFill>
                  <a:schemeClr val="accent4">
                    <a:lumMod val="10000"/>
                  </a:schemeClr>
                </a:solidFill>
                <a:latin typeface="Times New Roman" pitchFamily="18" charset="0"/>
                <a:cs typeface="Times New Roman" pitchFamily="18" charset="0"/>
              </a:rPr>
              <a:t> </a:t>
            </a:r>
            <a:r>
              <a:rPr lang="en-US" sz="2400" dirty="0" err="1">
                <a:solidFill>
                  <a:schemeClr val="accent4">
                    <a:lumMod val="10000"/>
                  </a:schemeClr>
                </a:solidFill>
                <a:latin typeface="Times New Roman" pitchFamily="18" charset="0"/>
                <a:cs typeface="Times New Roman" pitchFamily="18" charset="0"/>
              </a:rPr>
              <a:t>се</a:t>
            </a:r>
            <a:r>
              <a:rPr lang="en-US" sz="2400" dirty="0">
                <a:solidFill>
                  <a:schemeClr val="accent4">
                    <a:lumMod val="10000"/>
                  </a:schemeClr>
                </a:solidFill>
                <a:latin typeface="Times New Roman" pitchFamily="18" charset="0"/>
                <a:cs typeface="Times New Roman" pitchFamily="18" charset="0"/>
              </a:rPr>
              <a:t> </a:t>
            </a:r>
            <a:r>
              <a:rPr lang="en-US" sz="2400" dirty="0" err="1">
                <a:solidFill>
                  <a:schemeClr val="accent4">
                    <a:lumMod val="10000"/>
                  </a:schemeClr>
                </a:solidFill>
                <a:latin typeface="Times New Roman" pitchFamily="18" charset="0"/>
                <a:cs typeface="Times New Roman" pitchFamily="18" charset="0"/>
              </a:rPr>
              <a:t>саставља</a:t>
            </a:r>
            <a:r>
              <a:rPr lang="en-US" sz="2400" dirty="0">
                <a:solidFill>
                  <a:schemeClr val="accent4">
                    <a:lumMod val="10000"/>
                  </a:schemeClr>
                </a:solidFill>
                <a:latin typeface="Times New Roman" pitchFamily="18" charset="0"/>
                <a:cs typeface="Times New Roman" pitchFamily="18" charset="0"/>
              </a:rPr>
              <a:t> </a:t>
            </a:r>
            <a:r>
              <a:rPr lang="en-US" sz="2400" dirty="0" err="1">
                <a:solidFill>
                  <a:schemeClr val="accent4">
                    <a:lumMod val="10000"/>
                  </a:schemeClr>
                </a:solidFill>
                <a:latin typeface="Times New Roman" pitchFamily="18" charset="0"/>
                <a:cs typeface="Times New Roman" pitchFamily="18" charset="0"/>
              </a:rPr>
              <a:t>за</a:t>
            </a:r>
            <a:r>
              <a:rPr lang="en-US" sz="2400" dirty="0">
                <a:solidFill>
                  <a:schemeClr val="accent4">
                    <a:lumMod val="10000"/>
                  </a:schemeClr>
                </a:solidFill>
                <a:latin typeface="Times New Roman" pitchFamily="18" charset="0"/>
                <a:cs typeface="Times New Roman" pitchFamily="18" charset="0"/>
              </a:rPr>
              <a:t> </a:t>
            </a:r>
            <a:r>
              <a:rPr lang="en-US" sz="2400" dirty="0" err="1">
                <a:solidFill>
                  <a:schemeClr val="accent4">
                    <a:lumMod val="10000"/>
                  </a:schemeClr>
                </a:solidFill>
                <a:latin typeface="Times New Roman" pitchFamily="18" charset="0"/>
                <a:cs typeface="Times New Roman" pitchFamily="18" charset="0"/>
              </a:rPr>
              <a:t>сваку</a:t>
            </a:r>
            <a:r>
              <a:rPr lang="en-US" sz="2400" dirty="0">
                <a:solidFill>
                  <a:schemeClr val="accent4">
                    <a:lumMod val="10000"/>
                  </a:schemeClr>
                </a:solidFill>
                <a:latin typeface="Times New Roman" pitchFamily="18" charset="0"/>
                <a:cs typeface="Times New Roman" pitchFamily="18" charset="0"/>
              </a:rPr>
              <a:t> </a:t>
            </a:r>
            <a:r>
              <a:rPr lang="en-US" sz="2400" dirty="0" err="1">
                <a:solidFill>
                  <a:schemeClr val="accent4">
                    <a:lumMod val="10000"/>
                  </a:schemeClr>
                </a:solidFill>
                <a:latin typeface="Times New Roman" pitchFamily="18" charset="0"/>
                <a:cs typeface="Times New Roman" pitchFamily="18" charset="0"/>
              </a:rPr>
              <a:t>линију</a:t>
            </a:r>
            <a:r>
              <a:rPr lang="en-US" sz="2400" dirty="0">
                <a:solidFill>
                  <a:schemeClr val="accent4">
                    <a:lumMod val="10000"/>
                  </a:schemeClr>
                </a:solidFill>
                <a:latin typeface="Times New Roman" pitchFamily="18" charset="0"/>
                <a:cs typeface="Times New Roman" pitchFamily="18" charset="0"/>
              </a:rPr>
              <a:t> </a:t>
            </a:r>
            <a:r>
              <a:rPr lang="en-US" sz="2400" dirty="0" err="1">
                <a:solidFill>
                  <a:schemeClr val="accent4">
                    <a:lumMod val="10000"/>
                  </a:schemeClr>
                </a:solidFill>
                <a:latin typeface="Times New Roman" pitchFamily="18" charset="0"/>
                <a:cs typeface="Times New Roman" pitchFamily="18" charset="0"/>
              </a:rPr>
              <a:t>биљне</a:t>
            </a:r>
            <a:r>
              <a:rPr lang="en-US" sz="2400" dirty="0">
                <a:solidFill>
                  <a:schemeClr val="accent4">
                    <a:lumMod val="10000"/>
                  </a:schemeClr>
                </a:solidFill>
                <a:latin typeface="Times New Roman" pitchFamily="18" charset="0"/>
                <a:cs typeface="Times New Roman" pitchFamily="18" charset="0"/>
              </a:rPr>
              <a:t> </a:t>
            </a:r>
            <a:r>
              <a:rPr lang="en-US" sz="2400" dirty="0" err="1">
                <a:solidFill>
                  <a:schemeClr val="accent4">
                    <a:lumMod val="10000"/>
                  </a:schemeClr>
                </a:solidFill>
                <a:latin typeface="Times New Roman" pitchFamily="18" charset="0"/>
                <a:cs typeface="Times New Roman" pitchFamily="18" charset="0"/>
              </a:rPr>
              <a:t>производње</a:t>
            </a:r>
            <a:r>
              <a:rPr lang="en-US" sz="2400" dirty="0">
                <a:solidFill>
                  <a:schemeClr val="accent4">
                    <a:lumMod val="10000"/>
                  </a:schemeClr>
                </a:solidFill>
                <a:latin typeface="Times New Roman" pitchFamily="18" charset="0"/>
                <a:cs typeface="Times New Roman" pitchFamily="18" charset="0"/>
              </a:rPr>
              <a:t>.</a:t>
            </a:r>
            <a:endParaRPr lang="sr-Latn-BA" sz="2400" dirty="0">
              <a:solidFill>
                <a:schemeClr val="accent4">
                  <a:lumMod val="10000"/>
                </a:schemeClr>
              </a:solidFill>
              <a:latin typeface="Times New Roman" pitchFamily="18" charset="0"/>
              <a:cs typeface="Times New Roman" pitchFamily="18" charset="0"/>
            </a:endParaRPr>
          </a:p>
          <a:p>
            <a:pPr algn="just"/>
            <a:r>
              <a:rPr lang="sr-Cyrl-BA" sz="2400" dirty="0">
                <a:solidFill>
                  <a:schemeClr val="accent4">
                    <a:lumMod val="10000"/>
                  </a:schemeClr>
                </a:solidFill>
                <a:latin typeface="Times New Roman" pitchFamily="18" charset="0"/>
                <a:cs typeface="Times New Roman" pitchFamily="18" charset="0"/>
              </a:rPr>
              <a:t> </a:t>
            </a:r>
            <a:endParaRPr lang="sr-Latn-BA" sz="2400" dirty="0">
              <a:solidFill>
                <a:schemeClr val="accent4">
                  <a:lumMod val="10000"/>
                </a:schemeClr>
              </a:solidFill>
              <a:latin typeface="Times New Roman" pitchFamily="18" charset="0"/>
              <a:cs typeface="Times New Roman" pitchFamily="18" charset="0"/>
            </a:endParaRPr>
          </a:p>
          <a:p>
            <a:pPr algn="just"/>
            <a:r>
              <a:rPr lang="sr-Cyrl-BA" sz="2400" dirty="0">
                <a:solidFill>
                  <a:schemeClr val="accent4">
                    <a:lumMod val="10000"/>
                  </a:schemeClr>
                </a:solidFill>
                <a:latin typeface="Times New Roman" pitchFamily="18" charset="0"/>
                <a:cs typeface="Times New Roman" pitchFamily="18" charset="0"/>
              </a:rPr>
              <a:t>Детерминантне трошкове биљне производње су: планирани интезитет производње  од које зависи висина тржишне вриједности производње и трошкова производње и реализације добијених производа, примјењена производна технологија и техника, остварени радни учинак приликом појединих пословних операција и слично.</a:t>
            </a:r>
            <a:endParaRPr lang="sr-Latn-BA" sz="2400" dirty="0">
              <a:solidFill>
                <a:schemeClr val="accent4">
                  <a:lumMod val="10000"/>
                </a:schemeClr>
              </a:solidFill>
              <a:latin typeface="Times New Roman" pitchFamily="18" charset="0"/>
              <a:cs typeface="Times New Roman" pitchFamily="18" charset="0"/>
            </a:endParaRPr>
          </a:p>
          <a:p>
            <a:pPr algn="just"/>
            <a:r>
              <a:rPr lang="sr-Cyrl-BA" sz="2400" dirty="0">
                <a:solidFill>
                  <a:schemeClr val="accent4">
                    <a:lumMod val="10000"/>
                  </a:schemeClr>
                </a:solidFill>
                <a:latin typeface="Times New Roman" pitchFamily="18" charset="0"/>
                <a:cs typeface="Times New Roman" pitchFamily="18" charset="0"/>
              </a:rPr>
              <a:t> </a:t>
            </a:r>
            <a:endParaRPr lang="sr-Latn-BA" sz="2400" dirty="0">
              <a:solidFill>
                <a:schemeClr val="accent4">
                  <a:lumMod val="10000"/>
                </a:schemeClr>
              </a:solidFill>
              <a:latin typeface="Times New Roman" pitchFamily="18" charset="0"/>
              <a:cs typeface="Times New Roman" pitchFamily="18" charset="0"/>
            </a:endParaRPr>
          </a:p>
          <a:p>
            <a:pPr algn="just"/>
            <a:endParaRPr lang="sr-Latn-BA" sz="2400" dirty="0">
              <a:solidFill>
                <a:schemeClr val="accent4">
                  <a:lumMod val="10000"/>
                </a:schemeClr>
              </a:solidFill>
              <a:latin typeface="Times New Roman" pitchFamily="18" charset="0"/>
              <a:cs typeface="Times New Roman"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571472" y="214290"/>
            <a:ext cx="8215370" cy="6740307"/>
          </a:xfrm>
          <a:prstGeom prst="rect">
            <a:avLst/>
          </a:prstGeom>
          <a:noFill/>
        </p:spPr>
        <p:txBody>
          <a:bodyPr wrap="square" rtlCol="0">
            <a:spAutoFit/>
          </a:bodyPr>
          <a:lstStyle/>
          <a:p>
            <a:pPr algn="just"/>
            <a:endParaRPr lang="sr-Cyrl-BA" sz="2400" b="1" dirty="0" smtClean="0">
              <a:solidFill>
                <a:schemeClr val="accent4">
                  <a:lumMod val="10000"/>
                </a:schemeClr>
              </a:solidFill>
              <a:latin typeface="Times New Roman" pitchFamily="18" charset="0"/>
              <a:cs typeface="Times New Roman" pitchFamily="18" charset="0"/>
            </a:endParaRPr>
          </a:p>
          <a:p>
            <a:pPr algn="ctr"/>
            <a:r>
              <a:rPr lang="sl-SI" sz="2400" b="1" cap="all" dirty="0">
                <a:solidFill>
                  <a:schemeClr val="accent4">
                    <a:lumMod val="10000"/>
                  </a:schemeClr>
                </a:solidFill>
                <a:latin typeface="Times New Roman" pitchFamily="18" charset="0"/>
                <a:cs typeface="Times New Roman" pitchFamily="18" charset="0"/>
              </a:rPr>
              <a:t>КАЛКУЛАЦИЈЕ КУПЛОВАНЕ (ВЕЗАНЕ) ПРОИЗВОДЊЕ</a:t>
            </a:r>
            <a:endParaRPr lang="sr-Latn-BA" sz="2400" b="1" cap="all" dirty="0">
              <a:solidFill>
                <a:schemeClr val="accent4">
                  <a:lumMod val="10000"/>
                </a:schemeClr>
              </a:solidFill>
              <a:latin typeface="Times New Roman" pitchFamily="18" charset="0"/>
              <a:cs typeface="Times New Roman" pitchFamily="18" charset="0"/>
            </a:endParaRPr>
          </a:p>
          <a:p>
            <a:r>
              <a:rPr lang="sr-Cyrl-BA" sz="2400" dirty="0">
                <a:solidFill>
                  <a:schemeClr val="accent4">
                    <a:lumMod val="10000"/>
                  </a:schemeClr>
                </a:solidFill>
                <a:latin typeface="Times New Roman" pitchFamily="18" charset="0"/>
                <a:cs typeface="Times New Roman" pitchFamily="18" charset="0"/>
              </a:rPr>
              <a:t> </a:t>
            </a:r>
            <a:endParaRPr lang="sr-Latn-BA" sz="2400" dirty="0">
              <a:solidFill>
                <a:schemeClr val="accent4">
                  <a:lumMod val="10000"/>
                </a:schemeClr>
              </a:solidFill>
              <a:latin typeface="Times New Roman" pitchFamily="18" charset="0"/>
              <a:cs typeface="Times New Roman" pitchFamily="18" charset="0"/>
            </a:endParaRPr>
          </a:p>
          <a:p>
            <a:pPr algn="just"/>
            <a:r>
              <a:rPr lang="sr-Cyrl-BA" sz="2400" dirty="0">
                <a:solidFill>
                  <a:schemeClr val="accent4">
                    <a:lumMod val="10000"/>
                  </a:schemeClr>
                </a:solidFill>
                <a:latin typeface="Times New Roman" pitchFamily="18" charset="0"/>
                <a:cs typeface="Times New Roman" pitchFamily="18" charset="0"/>
              </a:rPr>
              <a:t>Везана производња је добијање више производа од главне супстанце.Ријеч је о једном главном производу и више споредних који се истовремено добијају, тако на примјеру кукуруза ово можемо да објаснимо, главни производ је зрно, а споредни кукурузовина. Основни циљ је да се одреди цијена коштања.</a:t>
            </a:r>
            <a:endParaRPr lang="sr-Latn-BA" sz="2400" dirty="0">
              <a:solidFill>
                <a:schemeClr val="accent4">
                  <a:lumMod val="10000"/>
                </a:schemeClr>
              </a:solidFill>
              <a:latin typeface="Times New Roman" pitchFamily="18" charset="0"/>
              <a:cs typeface="Times New Roman" pitchFamily="18" charset="0"/>
            </a:endParaRPr>
          </a:p>
          <a:p>
            <a:r>
              <a:rPr lang="sr-Cyrl-BA" sz="2400" dirty="0">
                <a:solidFill>
                  <a:schemeClr val="accent4">
                    <a:lumMod val="10000"/>
                  </a:schemeClr>
                </a:solidFill>
                <a:latin typeface="Times New Roman" pitchFamily="18" charset="0"/>
                <a:cs typeface="Times New Roman" pitchFamily="18" charset="0"/>
              </a:rPr>
              <a:t> </a:t>
            </a:r>
            <a:endParaRPr lang="sr-Latn-BA" sz="2400" dirty="0">
              <a:solidFill>
                <a:schemeClr val="accent4">
                  <a:lumMod val="10000"/>
                </a:schemeClr>
              </a:solidFill>
              <a:latin typeface="Times New Roman" pitchFamily="18" charset="0"/>
              <a:cs typeface="Times New Roman" pitchFamily="18" charset="0"/>
            </a:endParaRPr>
          </a:p>
          <a:p>
            <a:pPr algn="ctr"/>
            <a:r>
              <a:rPr lang="sr-Cyrl-BA" sz="2400" dirty="0">
                <a:solidFill>
                  <a:schemeClr val="accent4">
                    <a:lumMod val="10000"/>
                  </a:schemeClr>
                </a:solidFill>
                <a:latin typeface="Times New Roman" pitchFamily="18" charset="0"/>
                <a:cs typeface="Times New Roman" pitchFamily="18" charset="0"/>
              </a:rPr>
              <a:t> </a:t>
            </a:r>
            <a:endParaRPr lang="sr-Latn-BA" sz="2400" dirty="0">
              <a:solidFill>
                <a:schemeClr val="accent4">
                  <a:lumMod val="10000"/>
                </a:schemeClr>
              </a:solidFill>
              <a:latin typeface="Times New Roman" pitchFamily="18" charset="0"/>
              <a:cs typeface="Times New Roman" pitchFamily="18" charset="0"/>
            </a:endParaRPr>
          </a:p>
          <a:p>
            <a:pPr algn="ctr"/>
            <a:r>
              <a:rPr lang="sr-Cyrl-BA" sz="2400" i="1" dirty="0">
                <a:solidFill>
                  <a:schemeClr val="accent4">
                    <a:lumMod val="10000"/>
                  </a:schemeClr>
                </a:solidFill>
                <a:latin typeface="Times New Roman" pitchFamily="18" charset="0"/>
                <a:cs typeface="Times New Roman" pitchFamily="18" charset="0"/>
              </a:rPr>
              <a:t>Укупни трошкови производње - Процјењена вриједност споредног производа</a:t>
            </a:r>
            <a:endParaRPr lang="sr-Latn-BA" sz="2400" dirty="0">
              <a:solidFill>
                <a:schemeClr val="accent4">
                  <a:lumMod val="10000"/>
                </a:schemeClr>
              </a:solidFill>
              <a:latin typeface="Times New Roman" pitchFamily="18" charset="0"/>
              <a:cs typeface="Times New Roman" pitchFamily="18" charset="0"/>
            </a:endParaRPr>
          </a:p>
          <a:p>
            <a:pPr algn="ctr"/>
            <a:r>
              <a:rPr lang="sr-Cyrl-BA" sz="2400" i="1" dirty="0">
                <a:solidFill>
                  <a:schemeClr val="accent4">
                    <a:lumMod val="10000"/>
                  </a:schemeClr>
                </a:solidFill>
                <a:latin typeface="Times New Roman" pitchFamily="18" charset="0"/>
                <a:cs typeface="Times New Roman" pitchFamily="18" charset="0"/>
              </a:rPr>
              <a:t>=</a:t>
            </a:r>
            <a:endParaRPr lang="sr-Latn-BA" sz="2400" dirty="0">
              <a:solidFill>
                <a:schemeClr val="accent4">
                  <a:lumMod val="10000"/>
                </a:schemeClr>
              </a:solidFill>
              <a:latin typeface="Times New Roman" pitchFamily="18" charset="0"/>
              <a:cs typeface="Times New Roman" pitchFamily="18" charset="0"/>
            </a:endParaRPr>
          </a:p>
          <a:p>
            <a:pPr algn="ctr"/>
            <a:r>
              <a:rPr lang="sr-Cyrl-BA" sz="2400" i="1" dirty="0">
                <a:solidFill>
                  <a:schemeClr val="accent4">
                    <a:lumMod val="10000"/>
                  </a:schemeClr>
                </a:solidFill>
                <a:latin typeface="Times New Roman" pitchFamily="18" charset="0"/>
                <a:cs typeface="Times New Roman" pitchFamily="18" charset="0"/>
              </a:rPr>
              <a:t>Трошкови производње главног производа</a:t>
            </a:r>
            <a:endParaRPr lang="sr-Latn-BA" sz="2400" dirty="0">
              <a:solidFill>
                <a:schemeClr val="accent4">
                  <a:lumMod val="10000"/>
                </a:schemeClr>
              </a:solidFill>
              <a:latin typeface="Times New Roman" pitchFamily="18" charset="0"/>
              <a:cs typeface="Times New Roman" pitchFamily="18" charset="0"/>
            </a:endParaRPr>
          </a:p>
          <a:p>
            <a:pPr algn="just"/>
            <a:r>
              <a:rPr lang="sr-Cyrl-BA" sz="2400" dirty="0">
                <a:solidFill>
                  <a:schemeClr val="accent4">
                    <a:lumMod val="10000"/>
                  </a:schemeClr>
                </a:solidFill>
                <a:latin typeface="Times New Roman" pitchFamily="18" charset="0"/>
                <a:cs typeface="Times New Roman" pitchFamily="18" charset="0"/>
              </a:rPr>
              <a:t> </a:t>
            </a:r>
            <a:endParaRPr lang="sr-Latn-BA" sz="2400" dirty="0">
              <a:solidFill>
                <a:schemeClr val="accent4">
                  <a:lumMod val="10000"/>
                </a:schemeClr>
              </a:solidFill>
              <a:latin typeface="Times New Roman" pitchFamily="18" charset="0"/>
              <a:cs typeface="Times New Roman" pitchFamily="18" charset="0"/>
            </a:endParaRPr>
          </a:p>
          <a:p>
            <a:pPr algn="just"/>
            <a:endParaRPr lang="sr-Latn-BA" sz="2400" dirty="0">
              <a:solidFill>
                <a:schemeClr val="accent4">
                  <a:lumMod val="10000"/>
                </a:schemeClr>
              </a:solidFill>
              <a:latin typeface="Times New Roman" pitchFamily="18" charset="0"/>
              <a:cs typeface="Times New Roman"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571472" y="214290"/>
            <a:ext cx="8215370" cy="6370975"/>
          </a:xfrm>
          <a:prstGeom prst="rect">
            <a:avLst/>
          </a:prstGeom>
          <a:noFill/>
        </p:spPr>
        <p:txBody>
          <a:bodyPr wrap="square" rtlCol="0">
            <a:spAutoFit/>
          </a:bodyPr>
          <a:lstStyle/>
          <a:p>
            <a:pPr algn="ctr"/>
            <a:r>
              <a:rPr lang="sl-SI" sz="2400" b="1" cap="all" dirty="0">
                <a:solidFill>
                  <a:schemeClr val="accent4">
                    <a:lumMod val="10000"/>
                  </a:schemeClr>
                </a:solidFill>
                <a:latin typeface="Times New Roman" pitchFamily="18" charset="0"/>
                <a:cs typeface="Times New Roman" pitchFamily="18" charset="0"/>
              </a:rPr>
              <a:t>АНАЛИТИЧКЕ КАЛКУЛАЦИЈЕ ЛИНИЈА ПОЉОПРИВРЕДНЕ ПРОИЗВОДЊЕ НА БАЗИ ВАРИЈАБИЛНИХ ТРОШКОВА</a:t>
            </a:r>
            <a:endParaRPr lang="sr-Latn-BA" sz="2400" b="1" cap="all" dirty="0">
              <a:solidFill>
                <a:schemeClr val="accent4">
                  <a:lumMod val="10000"/>
                </a:schemeClr>
              </a:solidFill>
              <a:latin typeface="Times New Roman" pitchFamily="18" charset="0"/>
              <a:cs typeface="Times New Roman" pitchFamily="18" charset="0"/>
            </a:endParaRPr>
          </a:p>
          <a:p>
            <a:r>
              <a:rPr lang="sr-Cyrl-BA" sz="2400" dirty="0">
                <a:solidFill>
                  <a:schemeClr val="accent4">
                    <a:lumMod val="10000"/>
                  </a:schemeClr>
                </a:solidFill>
                <a:latin typeface="Times New Roman" pitchFamily="18" charset="0"/>
                <a:cs typeface="Times New Roman" pitchFamily="18" charset="0"/>
              </a:rPr>
              <a:t> </a:t>
            </a:r>
            <a:endParaRPr lang="sr-Latn-BA" sz="2400" dirty="0">
              <a:solidFill>
                <a:schemeClr val="accent4">
                  <a:lumMod val="10000"/>
                </a:schemeClr>
              </a:solidFill>
              <a:latin typeface="Times New Roman" pitchFamily="18" charset="0"/>
              <a:cs typeface="Times New Roman" pitchFamily="18" charset="0"/>
            </a:endParaRPr>
          </a:p>
          <a:p>
            <a:pPr algn="just"/>
            <a:r>
              <a:rPr lang="sr-Cyrl-BA" sz="2400" dirty="0">
                <a:solidFill>
                  <a:schemeClr val="accent4">
                    <a:lumMod val="10000"/>
                  </a:schemeClr>
                </a:solidFill>
                <a:latin typeface="Times New Roman" pitchFamily="18" charset="0"/>
                <a:cs typeface="Times New Roman" pitchFamily="18" charset="0"/>
              </a:rPr>
              <a:t>На основу аналитичке калкулације линије пољопривредне производње на бази варијабилних трошкова пружа се комплаксније сагледавање профитабилности одређених линија пољопривредне производње, може се одредити оптимална структура пољопривредне производње према доприносу покрића и може се утврдити преломна тачка.</a:t>
            </a:r>
            <a:endParaRPr lang="sr-Latn-BA" sz="2400" dirty="0">
              <a:solidFill>
                <a:schemeClr val="accent4">
                  <a:lumMod val="10000"/>
                </a:schemeClr>
              </a:solidFill>
              <a:latin typeface="Times New Roman" pitchFamily="18" charset="0"/>
              <a:cs typeface="Times New Roman" pitchFamily="18" charset="0"/>
            </a:endParaRPr>
          </a:p>
          <a:p>
            <a:pPr algn="just"/>
            <a:r>
              <a:rPr lang="sr-Cyrl-BA" sz="2400" dirty="0">
                <a:solidFill>
                  <a:schemeClr val="accent4">
                    <a:lumMod val="10000"/>
                  </a:schemeClr>
                </a:solidFill>
                <a:latin typeface="Times New Roman" pitchFamily="18" charset="0"/>
                <a:cs typeface="Times New Roman" pitchFamily="18" charset="0"/>
              </a:rPr>
              <a:t>	</a:t>
            </a:r>
            <a:endParaRPr lang="sr-Latn-BA" sz="2400" dirty="0">
              <a:solidFill>
                <a:schemeClr val="accent4">
                  <a:lumMod val="10000"/>
                </a:schemeClr>
              </a:solidFill>
              <a:latin typeface="Times New Roman" pitchFamily="18" charset="0"/>
              <a:cs typeface="Times New Roman" pitchFamily="18" charset="0"/>
            </a:endParaRPr>
          </a:p>
          <a:p>
            <a:pPr algn="just"/>
            <a:r>
              <a:rPr lang="sr-Cyrl-BA" sz="2400" dirty="0" smtClean="0">
                <a:solidFill>
                  <a:schemeClr val="accent4">
                    <a:lumMod val="10000"/>
                  </a:schemeClr>
                </a:solidFill>
                <a:latin typeface="Times New Roman" pitchFamily="18" charset="0"/>
                <a:cs typeface="Times New Roman" pitchFamily="18" charset="0"/>
              </a:rPr>
              <a:t>Укупни </a:t>
            </a:r>
            <a:r>
              <a:rPr lang="sr-Cyrl-BA" sz="2400" dirty="0">
                <a:solidFill>
                  <a:schemeClr val="accent4">
                    <a:lumMod val="10000"/>
                  </a:schemeClr>
                </a:solidFill>
                <a:latin typeface="Times New Roman" pitchFamily="18" charset="0"/>
                <a:cs typeface="Times New Roman" pitchFamily="18" charset="0"/>
              </a:rPr>
              <a:t>приходи су на нивоу  преломне тачке једнаки укупним трошковима.</a:t>
            </a:r>
            <a:endParaRPr lang="sr-Latn-BA" sz="2400" dirty="0">
              <a:solidFill>
                <a:schemeClr val="accent4">
                  <a:lumMod val="10000"/>
                </a:schemeClr>
              </a:solidFill>
              <a:latin typeface="Times New Roman" pitchFamily="18" charset="0"/>
              <a:cs typeface="Times New Roman" pitchFamily="18" charset="0"/>
            </a:endParaRPr>
          </a:p>
          <a:p>
            <a:pPr algn="just"/>
            <a:r>
              <a:rPr lang="sr-Cyrl-BA" sz="2400" dirty="0">
                <a:solidFill>
                  <a:schemeClr val="accent4">
                    <a:lumMod val="10000"/>
                  </a:schemeClr>
                </a:solidFill>
                <a:latin typeface="Times New Roman" pitchFamily="18" charset="0"/>
                <a:cs typeface="Times New Roman" pitchFamily="18" charset="0"/>
              </a:rPr>
              <a:t> </a:t>
            </a:r>
            <a:endParaRPr lang="sr-Latn-BA" sz="2400" dirty="0">
              <a:solidFill>
                <a:schemeClr val="accent4">
                  <a:lumMod val="10000"/>
                </a:schemeClr>
              </a:solidFill>
              <a:latin typeface="Times New Roman" pitchFamily="18" charset="0"/>
              <a:cs typeface="Times New Roman" pitchFamily="18" charset="0"/>
            </a:endParaRPr>
          </a:p>
          <a:p>
            <a:pPr algn="ctr"/>
            <a:r>
              <a:rPr lang="sr-Cyrl-BA" sz="2400" i="1" dirty="0">
                <a:solidFill>
                  <a:schemeClr val="accent4">
                    <a:lumMod val="10000"/>
                  </a:schemeClr>
                </a:solidFill>
                <a:latin typeface="Times New Roman" pitchFamily="18" charset="0"/>
                <a:cs typeface="Times New Roman" pitchFamily="18" charset="0"/>
              </a:rPr>
              <a:t>Укупни трошкови = варијабилни трошкови + фиксни трошкови</a:t>
            </a:r>
            <a:r>
              <a:rPr lang="sr-Cyrl-BA" sz="2400" dirty="0">
                <a:solidFill>
                  <a:schemeClr val="accent4">
                    <a:lumMod val="10000"/>
                  </a:schemeClr>
                </a:solidFill>
                <a:latin typeface="Times New Roman" pitchFamily="18" charset="0"/>
                <a:cs typeface="Times New Roman" pitchFamily="18" charset="0"/>
              </a:rPr>
              <a:t> </a:t>
            </a:r>
            <a:endParaRPr lang="sr-Latn-BA" sz="2400" dirty="0">
              <a:solidFill>
                <a:schemeClr val="accent4">
                  <a:lumMod val="10000"/>
                </a:schemeClr>
              </a:solidFill>
              <a:latin typeface="Times New Roman" pitchFamily="18" charset="0"/>
              <a:cs typeface="Times New Roman" pitchFamily="18" charset="0"/>
            </a:endParaRPr>
          </a:p>
          <a:p>
            <a:pPr algn="just"/>
            <a:endParaRPr lang="sr-Latn-BA" sz="2400" dirty="0">
              <a:solidFill>
                <a:schemeClr val="accent4">
                  <a:lumMod val="10000"/>
                </a:schemeClr>
              </a:solidFill>
              <a:latin typeface="Times New Roman" pitchFamily="18" charset="0"/>
              <a:cs typeface="Times New Roman" pitchFamily="18" charset="0"/>
            </a:endParaRPr>
          </a:p>
        </p:txBody>
      </p:sp>
      <p:graphicFrame>
        <p:nvGraphicFramePr>
          <p:cNvPr id="123906" name="Object 4"/>
          <p:cNvGraphicFramePr>
            <a:graphicFrameLocks noChangeAspect="1"/>
          </p:cNvGraphicFramePr>
          <p:nvPr/>
        </p:nvGraphicFramePr>
        <p:xfrm>
          <a:off x="7286644" y="928670"/>
          <a:ext cx="1533508" cy="771186"/>
        </p:xfrm>
        <a:graphic>
          <a:graphicData uri="http://schemas.openxmlformats.org/presentationml/2006/ole">
            <p:oleObj spid="_x0000_s123906" name="CorelDRAW" r:id="rId3" imgW="4752360" imgH="2390760" progId="">
              <p:embed/>
            </p:oleObj>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00034" y="428604"/>
            <a:ext cx="8229600" cy="868362"/>
          </a:xfrm>
        </p:spPr>
        <p:txBody>
          <a:bodyPr/>
          <a:lstStyle/>
          <a:p>
            <a:pPr marL="838200" indent="-838200"/>
            <a:r>
              <a:rPr lang="sl-SI" sz="2800" dirty="0">
                <a:solidFill>
                  <a:schemeClr val="accent4">
                    <a:lumMod val="10000"/>
                  </a:schemeClr>
                </a:solidFill>
                <a:latin typeface="Times New Roman" pitchFamily="18" charset="0"/>
              </a:rPr>
              <a:t>ОБИЉЕЖЈА КЊИГОВОДСТВЕНИХ ОБРАЗАЦА И ФАЗЕ У ЊИХОВОМ ПОПУЊАВАЊУ</a:t>
            </a:r>
            <a:br>
              <a:rPr lang="sl-SI" sz="2800" dirty="0">
                <a:solidFill>
                  <a:schemeClr val="accent4">
                    <a:lumMod val="10000"/>
                  </a:schemeClr>
                </a:solidFill>
                <a:latin typeface="Times New Roman" pitchFamily="18" charset="0"/>
              </a:rPr>
            </a:br>
            <a:endParaRPr lang="en-GB" sz="2800" dirty="0">
              <a:solidFill>
                <a:schemeClr val="accent4">
                  <a:lumMod val="10000"/>
                </a:schemeClr>
              </a:solidFill>
              <a:latin typeface="Times New Roman" pitchFamily="18" charset="0"/>
            </a:endParaRPr>
          </a:p>
        </p:txBody>
      </p:sp>
      <p:sp>
        <p:nvSpPr>
          <p:cNvPr id="31747" name="Rectangle 3"/>
          <p:cNvSpPr>
            <a:spLocks noGrp="1" noChangeArrowheads="1"/>
          </p:cNvSpPr>
          <p:nvPr>
            <p:ph type="body" idx="1"/>
          </p:nvPr>
        </p:nvSpPr>
        <p:spPr>
          <a:xfrm>
            <a:off x="428596" y="1428736"/>
            <a:ext cx="8229600" cy="4876800"/>
          </a:xfrm>
        </p:spPr>
        <p:txBody>
          <a:bodyPr/>
          <a:lstStyle/>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Што</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се</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тиче</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форме</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докумената</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они</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су</a:t>
            </a:r>
            <a:r>
              <a:rPr lang="en-AU" sz="2000" dirty="0">
                <a:solidFill>
                  <a:schemeClr val="accent4">
                    <a:lumMod val="10000"/>
                  </a:schemeClr>
                </a:solidFill>
                <a:latin typeface="Times New Roman" pitchFamily="18" charset="0"/>
                <a:cs typeface="Times New Roman" pitchFamily="18" charset="0"/>
              </a:rPr>
              <a:t> у </a:t>
            </a:r>
            <a:r>
              <a:rPr lang="en-AU" sz="2000" dirty="0" err="1">
                <a:solidFill>
                  <a:schemeClr val="accent4">
                    <a:lumMod val="10000"/>
                  </a:schemeClr>
                </a:solidFill>
                <a:latin typeface="Times New Roman" pitchFamily="18" charset="0"/>
                <a:cs typeface="Times New Roman" pitchFamily="18" charset="0"/>
              </a:rPr>
              <a:t>облику</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обрасаца</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са</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одговарајућим</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прописима</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за</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уписивање</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података</a:t>
            </a:r>
            <a:r>
              <a:rPr lang="en-AU" sz="2000" dirty="0">
                <a:solidFill>
                  <a:schemeClr val="accent4">
                    <a:lumMod val="10000"/>
                  </a:schemeClr>
                </a:solidFill>
                <a:latin typeface="Times New Roman" pitchFamily="18" charset="0"/>
                <a:cs typeface="Times New Roman" pitchFamily="18" charset="0"/>
              </a:rPr>
              <a:t>. </a:t>
            </a:r>
            <a:endParaRPr lang="sr-Cyrl-CS" sz="2000" dirty="0">
              <a:solidFill>
                <a:schemeClr val="accent4">
                  <a:lumMod val="10000"/>
                </a:schemeClr>
              </a:solidFill>
              <a:latin typeface="Times New Roman" pitchFamily="18" charset="0"/>
              <a:cs typeface="Times New Roman" pitchFamily="18" charset="0"/>
            </a:endParaRPr>
          </a:p>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p>
          <a:p>
            <a:pPr algn="just">
              <a:lnSpc>
                <a:spcPct val="80000"/>
              </a:lnSpc>
              <a:buFontTx/>
              <a:buNone/>
            </a:pPr>
            <a:r>
              <a:rPr lang="sr-Cyrl-CS"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Обрасци</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се</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могу</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повезивати</a:t>
            </a:r>
            <a:r>
              <a:rPr lang="en-AU" sz="2000" dirty="0">
                <a:solidFill>
                  <a:schemeClr val="accent4">
                    <a:lumMod val="10000"/>
                  </a:schemeClr>
                </a:solidFill>
                <a:latin typeface="Times New Roman" pitchFamily="18" charset="0"/>
                <a:cs typeface="Times New Roman" pitchFamily="18" charset="0"/>
              </a:rPr>
              <a:t> у </a:t>
            </a:r>
            <a:r>
              <a:rPr lang="en-AU" sz="2000" dirty="0" err="1">
                <a:solidFill>
                  <a:schemeClr val="accent4">
                    <a:lumMod val="10000"/>
                  </a:schemeClr>
                </a:solidFill>
                <a:latin typeface="Times New Roman" pitchFamily="18" charset="0"/>
                <a:cs typeface="Times New Roman" pitchFamily="18" charset="0"/>
              </a:rPr>
              <a:t>једну</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или</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више</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књига</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али</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се</a:t>
            </a:r>
            <a:r>
              <a:rPr lang="en-AU" sz="2000" dirty="0">
                <a:solidFill>
                  <a:schemeClr val="accent4">
                    <a:lumMod val="10000"/>
                  </a:schemeClr>
                </a:solidFill>
                <a:latin typeface="Times New Roman" pitchFamily="18" charset="0"/>
                <a:cs typeface="Times New Roman" pitchFamily="18" charset="0"/>
              </a:rPr>
              <a:t> и </a:t>
            </a:r>
            <a:r>
              <a:rPr lang="en-AU" sz="2000" dirty="0" err="1">
                <a:solidFill>
                  <a:schemeClr val="accent4">
                    <a:lumMod val="10000"/>
                  </a:schemeClr>
                </a:solidFill>
                <a:latin typeface="Times New Roman" pitchFamily="18" charset="0"/>
                <a:cs typeface="Times New Roman" pitchFamily="18" charset="0"/>
              </a:rPr>
              <a:t>умјесто</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повезивања</a:t>
            </a:r>
            <a:r>
              <a:rPr lang="en-AU" sz="2000" dirty="0">
                <a:solidFill>
                  <a:schemeClr val="accent4">
                    <a:lumMod val="10000"/>
                  </a:schemeClr>
                </a:solidFill>
                <a:latin typeface="Times New Roman" pitchFamily="18" charset="0"/>
                <a:cs typeface="Times New Roman" pitchFamily="18" charset="0"/>
              </a:rPr>
              <a:t> у </a:t>
            </a:r>
            <a:r>
              <a:rPr lang="en-AU" sz="2000" dirty="0" err="1">
                <a:solidFill>
                  <a:schemeClr val="accent4">
                    <a:lumMod val="10000"/>
                  </a:schemeClr>
                </a:solidFill>
                <a:latin typeface="Times New Roman" pitchFamily="18" charset="0"/>
                <a:cs typeface="Times New Roman" pitchFamily="18" charset="0"/>
              </a:rPr>
              <a:t>књигу</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могу</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држати</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неповезани</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тада</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се</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формра</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картотека</a:t>
            </a:r>
            <a:r>
              <a:rPr lang="en-AU" sz="2000" dirty="0">
                <a:solidFill>
                  <a:schemeClr val="accent4">
                    <a:lumMod val="10000"/>
                  </a:schemeClr>
                </a:solidFill>
                <a:latin typeface="Times New Roman" pitchFamily="18" charset="0"/>
                <a:cs typeface="Times New Roman" pitchFamily="18" charset="0"/>
              </a:rPr>
              <a:t> у </a:t>
            </a:r>
            <a:r>
              <a:rPr lang="en-AU" sz="2000" dirty="0" err="1">
                <a:solidFill>
                  <a:schemeClr val="accent4">
                    <a:lumMod val="10000"/>
                  </a:schemeClr>
                </a:solidFill>
                <a:latin typeface="Times New Roman" pitchFamily="18" charset="0"/>
                <a:cs typeface="Times New Roman" pitchFamily="18" charset="0"/>
              </a:rPr>
              <a:t>којој</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се</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обрасци</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слажу</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по</a:t>
            </a:r>
            <a:r>
              <a:rPr lang="en-AU" sz="2000" dirty="0">
                <a:solidFill>
                  <a:schemeClr val="accent4">
                    <a:lumMod val="10000"/>
                  </a:schemeClr>
                </a:solidFill>
                <a:latin typeface="Times New Roman" pitchFamily="18" charset="0"/>
                <a:cs typeface="Times New Roman" pitchFamily="18" charset="0"/>
              </a:rPr>
              <a:t> </a:t>
            </a:r>
            <a:r>
              <a:rPr lang="en-AU" sz="2000" dirty="0" err="1">
                <a:solidFill>
                  <a:schemeClr val="accent4">
                    <a:lumMod val="10000"/>
                  </a:schemeClr>
                </a:solidFill>
                <a:latin typeface="Times New Roman" pitchFamily="18" charset="0"/>
                <a:cs typeface="Times New Roman" pitchFamily="18" charset="0"/>
              </a:rPr>
              <a:t>сродности</a:t>
            </a:r>
            <a:r>
              <a:rPr lang="en-AU" sz="2000" dirty="0">
                <a:solidFill>
                  <a:schemeClr val="accent4">
                    <a:lumMod val="10000"/>
                  </a:schemeClr>
                </a:solidFill>
                <a:latin typeface="Times New Roman" pitchFamily="18" charset="0"/>
                <a:cs typeface="Times New Roman" pitchFamily="18" charset="0"/>
              </a:rPr>
              <a:t>.</a:t>
            </a:r>
          </a:p>
          <a:p>
            <a:pPr algn="just">
              <a:lnSpc>
                <a:spcPct val="80000"/>
              </a:lnSpc>
              <a:buFontTx/>
              <a:buNone/>
            </a:pPr>
            <a:endParaRPr lang="sr-Cyrl-CS" sz="2000" dirty="0">
              <a:solidFill>
                <a:schemeClr val="accent4">
                  <a:lumMod val="10000"/>
                </a:schemeClr>
              </a:solidFill>
              <a:latin typeface="Times New Roman" pitchFamily="18" charset="0"/>
              <a:cs typeface="Times New Roman" pitchFamily="18" charset="0"/>
            </a:endParaRPr>
          </a:p>
        </p:txBody>
      </p:sp>
      <p:pic>
        <p:nvPicPr>
          <p:cNvPr id="65538" name="Picture 2" descr="https://encrypted-tbn0.gstatic.com/images?q=tbn:ANd9GcQ-zgObWoKAMvflLUSCdoNvWGhDeiXvvGYHnWCZ9QTdCgkgm5L8XQ"/>
          <p:cNvPicPr>
            <a:picLocks noChangeAspect="1" noChangeArrowheads="1"/>
          </p:cNvPicPr>
          <p:nvPr/>
        </p:nvPicPr>
        <p:blipFill>
          <a:blip r:embed="rId2"/>
          <a:srcRect/>
          <a:stretch>
            <a:fillRect/>
          </a:stretch>
        </p:blipFill>
        <p:spPr bwMode="auto">
          <a:xfrm>
            <a:off x="7072330" y="3357562"/>
            <a:ext cx="1895475" cy="2419351"/>
          </a:xfrm>
          <a:prstGeom prst="rect">
            <a:avLst/>
          </a:prstGeom>
          <a:noFill/>
        </p:spPr>
      </p:pic>
      <p:sp>
        <p:nvSpPr>
          <p:cNvPr id="5" name="Rectangle 3"/>
          <p:cNvSpPr txBox="1">
            <a:spLocks noChangeArrowheads="1"/>
          </p:cNvSpPr>
          <p:nvPr/>
        </p:nvSpPr>
        <p:spPr bwMode="auto">
          <a:xfrm>
            <a:off x="428596" y="3214686"/>
            <a:ext cx="6572264" cy="4876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just" defTabSz="914400" rtl="0" eaLnBrk="1" fontAlgn="base" latinLnBrk="0" hangingPunct="1">
              <a:lnSpc>
                <a:spcPct val="80000"/>
              </a:lnSpc>
              <a:spcBef>
                <a:spcPct val="20000"/>
              </a:spcBef>
              <a:spcAft>
                <a:spcPct val="0"/>
              </a:spcAft>
              <a:buClrTx/>
              <a:buSzTx/>
              <a:buFontTx/>
              <a:buNone/>
              <a:tabLst/>
              <a:defRPr/>
            </a:pPr>
            <a:endParaRPr kumimoji="0" lang="sr-Cyrl-C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r>
              <a:rPr kumimoji="0" lang="sr-Cyrl-C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Садржај</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образаца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обухвата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два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дијела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Први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дио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односи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податке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односи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податке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изван</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табеле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подаци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служе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идентификацију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газдинстава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што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може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бити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важно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ако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завршетку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књижења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обрасци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носе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неко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друго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мјесто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ради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обраде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анализе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података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p>
          <a:p>
            <a:pPr marL="342900" marR="0" lvl="0" indent="-342900" algn="just" defTabSz="914400" rtl="0" eaLnBrk="1" fontAlgn="base" latinLnBrk="0" hangingPunct="1">
              <a:lnSpc>
                <a:spcPct val="80000"/>
              </a:lnSpc>
              <a:spcBef>
                <a:spcPct val="20000"/>
              </a:spcBef>
              <a:spcAft>
                <a:spcPct val="0"/>
              </a:spcAft>
              <a:buClrTx/>
              <a:buSzTx/>
              <a:buFontTx/>
              <a:buNone/>
              <a:tabLst/>
              <a:defRPr/>
            </a:pPr>
            <a:endParaRPr kumimoji="0" lang="sr-Cyrl-C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r>
              <a:rPr kumimoji="0" lang="sr-Cyrl-C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Заједничко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све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обрасце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изнад</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табеле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садрже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број</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наслов</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обрасаца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податке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идентификацију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газдинстава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a:t>
            </a:r>
            <a:endParaRPr kumimoji="0" lang="en-GB"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4514" name="Picture 2" descr="https://cdn2.iconfinder.com/data/icons/agriculture-1/512/care-512.png"/>
          <p:cNvPicPr>
            <a:picLocks noChangeAspect="1" noChangeArrowheads="1"/>
          </p:cNvPicPr>
          <p:nvPr/>
        </p:nvPicPr>
        <p:blipFill>
          <a:blip r:embed="rId2">
            <a:lum bright="40000"/>
          </a:blip>
          <a:srcRect/>
          <a:stretch>
            <a:fillRect/>
          </a:stretch>
        </p:blipFill>
        <p:spPr bwMode="auto">
          <a:xfrm>
            <a:off x="2857488" y="3052769"/>
            <a:ext cx="3805230" cy="3805231"/>
          </a:xfrm>
          <a:prstGeom prst="rect">
            <a:avLst/>
          </a:prstGeom>
          <a:noFill/>
        </p:spPr>
      </p:pic>
      <p:sp>
        <p:nvSpPr>
          <p:cNvPr id="5" name="Rectangle 3"/>
          <p:cNvSpPr txBox="1">
            <a:spLocks noChangeArrowheads="1"/>
          </p:cNvSpPr>
          <p:nvPr/>
        </p:nvSpPr>
        <p:spPr bwMode="auto">
          <a:xfrm>
            <a:off x="500034" y="285728"/>
            <a:ext cx="8229600" cy="6172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just" defTabSz="914400" rtl="0" eaLnBrk="1" fontAlgn="base" latinLnBrk="0" hangingPunct="1">
              <a:lnSpc>
                <a:spcPct val="80000"/>
              </a:lnSpc>
              <a:spcBef>
                <a:spcPct val="20000"/>
              </a:spcBef>
              <a:spcAft>
                <a:spcPct val="0"/>
              </a:spcAft>
              <a:buClrTx/>
              <a:buSzTx/>
              <a:buFontTx/>
              <a:buNone/>
              <a:tabLst/>
              <a:defRPr/>
            </a:pPr>
            <a:r>
              <a:rPr kumimoji="0" lang="sr-Cyrl-C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Детаљни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подаци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идентификацију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газдинстава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презиме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име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адреса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телефон</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факс</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e-mail)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могу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потреби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бити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замјењени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само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једним</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податком</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у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виду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шифре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газдинства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ако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обезбиједи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негдје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постоји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јединствена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евиденција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свих</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газдинстава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њиховом</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шифром</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осталим</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подацима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идентификацију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У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том</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дијелу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обрасца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назначена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страна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обрасца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година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коју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односе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подаци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у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табели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Неки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обрасци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у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овом</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дијелу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садрже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назив</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јединицу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мјере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endParaRPr kumimoji="0" lang="sr-Cyrl-C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endParaRPr kumimoji="0" lang="sr-Cyrl-R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endPar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r>
              <a:rPr kumimoji="0" lang="sr-Cyrl-C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Други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обрасци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садрже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колону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уписивање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шифре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привредног</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догађаја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већина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садржи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колону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уписивање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датума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књижења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или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датума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настанка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привредног</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догађаја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а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остали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дио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табеларног</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прегледа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разликује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од</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једног</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другог</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обрасца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зависно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од</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карактеристика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датог</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облика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капитала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a:t>
            </a:r>
            <a:endParaRPr kumimoji="0" lang="sr-Cyrl-C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endParaRPr kumimoji="0" lang="sr-Cyrl-R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endPar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None/>
              <a:tabLst/>
              <a:defRPr/>
            </a:pPr>
            <a:r>
              <a:rPr kumimoji="0" lang="sr-Cyrl-C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Садржај</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табела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је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подређен</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потреби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да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на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основу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уписаних</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обрађених</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подаатка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могу</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саставити</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a:t>
            </a:r>
            <a:endParaRPr kumimoji="0" lang="sr-Cyrl-C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Char char="•"/>
              <a:tabLst/>
              <a:defRPr/>
            </a:pP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биланс</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стања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имовине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газдинстава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као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цјелине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a:t>
            </a:r>
            <a:endParaRPr kumimoji="0" lang="sr-Cyrl-R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Char char="•"/>
              <a:tabLst/>
              <a:defRPr/>
            </a:pP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обрачун</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пословних</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резултата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газдинстава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као</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цјелине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a:t>
            </a:r>
            <a:endParaRPr kumimoji="0" lang="sr-Cyrl-RS"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a:p>
            <a:pPr marL="342900" marR="0" lvl="0" indent="-342900" algn="just" defTabSz="914400" rtl="0" eaLnBrk="1" fontAlgn="base" latinLnBrk="0" hangingPunct="1">
              <a:lnSpc>
                <a:spcPct val="80000"/>
              </a:lnSpc>
              <a:spcBef>
                <a:spcPct val="20000"/>
              </a:spcBef>
              <a:spcAft>
                <a:spcPct val="0"/>
              </a:spcAft>
              <a:buClrTx/>
              <a:buSzTx/>
              <a:buFontTx/>
              <a:buChar char="•"/>
              <a:tabLst/>
              <a:defRPr/>
            </a:pP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обрачунске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калкулације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за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све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линије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производње</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и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производног</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 </a:t>
            </a:r>
            <a:r>
              <a:rPr kumimoji="0" lang="en-AU" sz="2000" b="0" i="0" u="none" strike="noStrike" kern="0" cap="none" spc="0" normalizeH="0" baseline="0" noProof="0" dirty="0" err="1" smtClean="0">
                <a:ln>
                  <a:noFill/>
                </a:ln>
                <a:solidFill>
                  <a:schemeClr val="accent4">
                    <a:lumMod val="10000"/>
                  </a:schemeClr>
                </a:solidFill>
                <a:effectLst/>
                <a:uLnTx/>
                <a:uFillTx/>
                <a:latin typeface="Times New Roman" pitchFamily="18" charset="0"/>
                <a:ea typeface="+mn-ea"/>
                <a:cs typeface="Times New Roman" pitchFamily="18" charset="0"/>
              </a:rPr>
              <a:t>програма</a:t>
            </a:r>
            <a:r>
              <a:rPr kumimoji="0" lang="en-AU"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rPr>
              <a:t>.</a:t>
            </a:r>
            <a:endParaRPr kumimoji="0" lang="en-GB" sz="2000" b="0" i="0" u="none" strike="noStrike" kern="0" cap="none" spc="0" normalizeH="0" baseline="0" noProof="0" dirty="0" smtClean="0">
              <a:ln>
                <a:noFill/>
              </a:ln>
              <a:solidFill>
                <a:schemeClr val="accent4">
                  <a:lumMod val="10000"/>
                </a:schemeClr>
              </a:solidFill>
              <a:effectLst/>
              <a:uLnTx/>
              <a:uFillTx/>
              <a:latin typeface="Times New Roman" pitchFamily="18" charset="0"/>
              <a:ea typeface="+mn-ea"/>
              <a:cs typeface="Times New Roman"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2000232" y="214290"/>
            <a:ext cx="6911975" cy="5761037"/>
          </a:xfrm>
        </p:spPr>
        <p:txBody>
          <a:bodyPr/>
          <a:lstStyle/>
          <a:p>
            <a:pPr marL="0" indent="17463" algn="just">
              <a:lnSpc>
                <a:spcPct val="90000"/>
              </a:lnSpc>
              <a:buFontTx/>
              <a:buNone/>
            </a:pPr>
            <a:r>
              <a:rPr lang="en-AU" sz="2100" dirty="0" err="1" smtClean="0">
                <a:solidFill>
                  <a:schemeClr val="accent4">
                    <a:lumMod val="10000"/>
                  </a:schemeClr>
                </a:solidFill>
                <a:latin typeface="Times New Roman" pitchFamily="18" charset="0"/>
              </a:rPr>
              <a:t>Сви</a:t>
            </a:r>
            <a:r>
              <a:rPr lang="en-AU"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књиговодствени</a:t>
            </a:r>
            <a:r>
              <a:rPr lang="en-AU"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подаци</a:t>
            </a:r>
            <a:r>
              <a:rPr lang="en-AU"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су</a:t>
            </a:r>
            <a:r>
              <a:rPr lang="en-AU"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разврстани</a:t>
            </a:r>
            <a:r>
              <a:rPr lang="en-AU" sz="2100" dirty="0" smtClean="0">
                <a:solidFill>
                  <a:schemeClr val="accent4">
                    <a:lumMod val="10000"/>
                  </a:schemeClr>
                </a:solidFill>
                <a:latin typeface="Times New Roman" pitchFamily="18" charset="0"/>
              </a:rPr>
              <a:t> у </a:t>
            </a:r>
            <a:r>
              <a:rPr lang="en-AU" sz="2100" dirty="0" err="1" smtClean="0">
                <a:solidFill>
                  <a:schemeClr val="accent4">
                    <a:lumMod val="10000"/>
                  </a:schemeClr>
                </a:solidFill>
                <a:latin typeface="Times New Roman" pitchFamily="18" charset="0"/>
              </a:rPr>
              <a:t>сродне</a:t>
            </a:r>
            <a:r>
              <a:rPr lang="en-AU"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групе</a:t>
            </a:r>
            <a:r>
              <a:rPr lang="en-AU" sz="2100" dirty="0" smtClean="0">
                <a:solidFill>
                  <a:schemeClr val="accent4">
                    <a:lumMod val="10000"/>
                  </a:schemeClr>
                </a:solidFill>
                <a:latin typeface="Times New Roman" pitchFamily="18" charset="0"/>
              </a:rPr>
              <a:t>,</a:t>
            </a:r>
            <a:r>
              <a:rPr lang="sr-Cyrl-RS"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тако</a:t>
            </a:r>
            <a:r>
              <a:rPr lang="en-AU"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да</a:t>
            </a:r>
            <a:r>
              <a:rPr lang="en-AU"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се</a:t>
            </a:r>
            <a:r>
              <a:rPr lang="en-AU"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могу</a:t>
            </a:r>
            <a:r>
              <a:rPr lang="en-AU"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обухватити</a:t>
            </a:r>
            <a:r>
              <a:rPr lang="en-AU"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кроз</a:t>
            </a:r>
            <a:r>
              <a:rPr lang="en-AU"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садржај</a:t>
            </a:r>
            <a:r>
              <a:rPr lang="en-AU" sz="2100" dirty="0" smtClean="0">
                <a:solidFill>
                  <a:schemeClr val="accent4">
                    <a:lumMod val="10000"/>
                  </a:schemeClr>
                </a:solidFill>
                <a:latin typeface="Times New Roman" pitchFamily="18" charset="0"/>
              </a:rPr>
              <a:t> 13 </a:t>
            </a:r>
            <a:r>
              <a:rPr lang="en-AU" sz="2100" dirty="0" err="1" smtClean="0">
                <a:solidFill>
                  <a:schemeClr val="accent4">
                    <a:lumMod val="10000"/>
                  </a:schemeClr>
                </a:solidFill>
                <a:latin typeface="Times New Roman" pitchFamily="18" charset="0"/>
              </a:rPr>
              <a:t>основних</a:t>
            </a:r>
            <a:r>
              <a:rPr lang="en-AU" sz="2100" dirty="0" smtClean="0">
                <a:solidFill>
                  <a:schemeClr val="accent4">
                    <a:lumMod val="10000"/>
                  </a:schemeClr>
                </a:solidFill>
                <a:latin typeface="Times New Roman" pitchFamily="18" charset="0"/>
              </a:rPr>
              <a:t> </a:t>
            </a:r>
            <a:r>
              <a:rPr lang="en-AU" sz="2100" dirty="0" err="1" smtClean="0">
                <a:solidFill>
                  <a:schemeClr val="accent4">
                    <a:lumMod val="10000"/>
                  </a:schemeClr>
                </a:solidFill>
                <a:latin typeface="Times New Roman" pitchFamily="18" charset="0"/>
              </a:rPr>
              <a:t>образаца</a:t>
            </a:r>
            <a:r>
              <a:rPr lang="en-AU" sz="2100" dirty="0" smtClean="0">
                <a:solidFill>
                  <a:schemeClr val="accent4">
                    <a:lumMod val="10000"/>
                  </a:schemeClr>
                </a:solidFill>
                <a:latin typeface="Times New Roman" pitchFamily="18" charset="0"/>
              </a:rPr>
              <a:t> и </a:t>
            </a:r>
            <a:r>
              <a:rPr lang="en-AU" sz="2100" dirty="0" err="1" smtClean="0">
                <a:solidFill>
                  <a:schemeClr val="accent4">
                    <a:lumMod val="10000"/>
                  </a:schemeClr>
                </a:solidFill>
                <a:latin typeface="Times New Roman" pitchFamily="18" charset="0"/>
              </a:rPr>
              <a:t>то</a:t>
            </a:r>
            <a:r>
              <a:rPr lang="en-AU" sz="2100" dirty="0" smtClean="0">
                <a:solidFill>
                  <a:schemeClr val="accent4">
                    <a:lumMod val="10000"/>
                  </a:schemeClr>
                </a:solidFill>
                <a:latin typeface="Times New Roman" pitchFamily="18" charset="0"/>
              </a:rPr>
              <a:t>:</a:t>
            </a:r>
            <a:endParaRPr lang="sr-Cyrl-CS" sz="2100" dirty="0">
              <a:solidFill>
                <a:schemeClr val="accent4">
                  <a:lumMod val="10000"/>
                </a:schemeClr>
              </a:solidFill>
              <a:latin typeface="Times New Roman" pitchFamily="18" charset="0"/>
            </a:endParaRP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1 -  </a:t>
            </a:r>
            <a:r>
              <a:rPr lang="en-AU" sz="2100" b="0" dirty="0" err="1" smtClean="0">
                <a:solidFill>
                  <a:schemeClr val="accent4">
                    <a:lumMod val="10000"/>
                  </a:schemeClr>
                </a:solidFill>
                <a:latin typeface="Times New Roman" pitchFamily="18" charset="0"/>
              </a:rPr>
              <a:t>Лист</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производа</a:t>
            </a:r>
            <a:r>
              <a:rPr lang="en-AU" sz="2100" b="0" dirty="0" smtClean="0">
                <a:solidFill>
                  <a:schemeClr val="accent4">
                    <a:lumMod val="10000"/>
                  </a:schemeClr>
                </a:solidFill>
                <a:latin typeface="Times New Roman" pitchFamily="18" charset="0"/>
              </a:rPr>
              <a:t> – </a:t>
            </a:r>
            <a:r>
              <a:rPr lang="en-AU" sz="2100" b="0" dirty="0" err="1" smtClean="0">
                <a:solidFill>
                  <a:schemeClr val="accent4">
                    <a:lumMod val="10000"/>
                  </a:schemeClr>
                </a:solidFill>
                <a:latin typeface="Times New Roman" pitchFamily="18" charset="0"/>
              </a:rPr>
              <a:t>материјала</a:t>
            </a:r>
            <a:endParaRPr lang="sr-Cyrl-RS" sz="2100" dirty="0">
              <a:solidFill>
                <a:schemeClr val="accent4">
                  <a:lumMod val="10000"/>
                </a:schemeClr>
              </a:solidFill>
              <a:latin typeface="Times New Roman" pitchFamily="18" charset="0"/>
            </a:endParaRP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2  - </a:t>
            </a:r>
            <a:r>
              <a:rPr lang="en-AU" sz="2100" b="0" dirty="0" err="1" smtClean="0">
                <a:solidFill>
                  <a:schemeClr val="accent4">
                    <a:lumMod val="10000"/>
                  </a:schemeClr>
                </a:solidFill>
                <a:latin typeface="Times New Roman" pitchFamily="18" charset="0"/>
              </a:rPr>
              <a:t>Лист</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пословних</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услуга</a:t>
            </a:r>
            <a:endParaRPr lang="sr-Cyrl-RS" sz="2100" dirty="0">
              <a:solidFill>
                <a:schemeClr val="accent4">
                  <a:lumMod val="10000"/>
                </a:schemeClr>
              </a:solidFill>
              <a:latin typeface="Times New Roman" pitchFamily="18" charset="0"/>
            </a:endParaRP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3 – </a:t>
            </a:r>
            <a:r>
              <a:rPr lang="en-AU" sz="2100" b="0" dirty="0" err="1" smtClean="0">
                <a:solidFill>
                  <a:schemeClr val="accent4">
                    <a:lumMod val="10000"/>
                  </a:schemeClr>
                </a:solidFill>
                <a:latin typeface="Times New Roman" pitchFamily="18" charset="0"/>
              </a:rPr>
              <a:t>Лист</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употребе</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сопствене</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пољопривредне</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технике</a:t>
            </a:r>
            <a:endParaRPr lang="sr-Cyrl-RS" sz="2100" dirty="0">
              <a:solidFill>
                <a:schemeClr val="accent4">
                  <a:lumMod val="10000"/>
                </a:schemeClr>
              </a:solidFill>
              <a:latin typeface="Times New Roman" pitchFamily="18" charset="0"/>
            </a:endParaRP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4 – </a:t>
            </a:r>
            <a:r>
              <a:rPr lang="en-AU" sz="2100" b="0" dirty="0" err="1" smtClean="0">
                <a:solidFill>
                  <a:schemeClr val="accent4">
                    <a:lumMod val="10000"/>
                  </a:schemeClr>
                </a:solidFill>
                <a:latin typeface="Times New Roman" pitchFamily="18" charset="0"/>
              </a:rPr>
              <a:t>Лист</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рада</a:t>
            </a:r>
            <a:endParaRPr lang="sr-Cyrl-RS" sz="2100" dirty="0">
              <a:solidFill>
                <a:schemeClr val="accent4">
                  <a:lumMod val="10000"/>
                </a:schemeClr>
              </a:solidFill>
              <a:latin typeface="Times New Roman" pitchFamily="18" charset="0"/>
            </a:endParaRP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5 – </a:t>
            </a:r>
            <a:r>
              <a:rPr lang="en-AU" sz="2100" b="0" dirty="0" err="1" smtClean="0">
                <a:solidFill>
                  <a:schemeClr val="accent4">
                    <a:lumMod val="10000"/>
                  </a:schemeClr>
                </a:solidFill>
                <a:latin typeface="Times New Roman" pitchFamily="18" charset="0"/>
              </a:rPr>
              <a:t>Лист</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стоке</a:t>
            </a:r>
            <a:endParaRPr lang="sr-Cyrl-RS" sz="2100" dirty="0">
              <a:solidFill>
                <a:schemeClr val="accent4">
                  <a:lumMod val="10000"/>
                </a:schemeClr>
              </a:solidFill>
              <a:latin typeface="Times New Roman" pitchFamily="18" charset="0"/>
            </a:endParaRP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6 – </a:t>
            </a:r>
            <a:r>
              <a:rPr lang="en-AU" sz="2100" b="0" dirty="0" err="1" smtClean="0">
                <a:solidFill>
                  <a:schemeClr val="accent4">
                    <a:lumMod val="10000"/>
                  </a:schemeClr>
                </a:solidFill>
                <a:latin typeface="Times New Roman" pitchFamily="18" charset="0"/>
              </a:rPr>
              <a:t>Лист</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пословних</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дуговања</a:t>
            </a:r>
            <a:r>
              <a:rPr lang="en-AU" sz="2100" b="0" dirty="0" smtClean="0">
                <a:solidFill>
                  <a:schemeClr val="accent4">
                    <a:lumMod val="10000"/>
                  </a:schemeClr>
                </a:solidFill>
                <a:latin typeface="Times New Roman" pitchFamily="18" charset="0"/>
              </a:rPr>
              <a:t> и </a:t>
            </a:r>
            <a:r>
              <a:rPr lang="en-AU" sz="2100" b="0" dirty="0" err="1" smtClean="0">
                <a:solidFill>
                  <a:schemeClr val="accent4">
                    <a:lumMod val="10000"/>
                  </a:schemeClr>
                </a:solidFill>
                <a:latin typeface="Times New Roman" pitchFamily="18" charset="0"/>
              </a:rPr>
              <a:t>потраживања</a:t>
            </a:r>
            <a:endParaRPr lang="sr-Cyrl-RS" sz="2100" dirty="0">
              <a:solidFill>
                <a:schemeClr val="accent4">
                  <a:lumMod val="10000"/>
                </a:schemeClr>
              </a:solidFill>
              <a:latin typeface="Times New Roman" pitchFamily="18" charset="0"/>
            </a:endParaRP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7 – </a:t>
            </a:r>
            <a:r>
              <a:rPr lang="en-AU" sz="2100" b="0" dirty="0" err="1" smtClean="0">
                <a:solidFill>
                  <a:schemeClr val="accent4">
                    <a:lumMod val="10000"/>
                  </a:schemeClr>
                </a:solidFill>
                <a:latin typeface="Times New Roman" pitchFamily="18" charset="0"/>
              </a:rPr>
              <a:t>Лист</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општих</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трошкова</a:t>
            </a:r>
            <a:endParaRPr lang="sr-Cyrl-RS" sz="2100" dirty="0">
              <a:solidFill>
                <a:schemeClr val="accent4">
                  <a:lumMod val="10000"/>
                </a:schemeClr>
              </a:solidFill>
              <a:latin typeface="Times New Roman" pitchFamily="18" charset="0"/>
            </a:endParaRP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8 – </a:t>
            </a:r>
            <a:r>
              <a:rPr lang="en-AU" sz="2100" b="0" dirty="0" err="1" smtClean="0">
                <a:solidFill>
                  <a:schemeClr val="accent4">
                    <a:lumMod val="10000"/>
                  </a:schemeClr>
                </a:solidFill>
                <a:latin typeface="Times New Roman" pitchFamily="18" charset="0"/>
              </a:rPr>
              <a:t>Лист</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инвестиционих</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трошкова</a:t>
            </a:r>
            <a:endParaRPr lang="sr-Cyrl-RS" sz="2100" dirty="0">
              <a:solidFill>
                <a:schemeClr val="accent4">
                  <a:lumMod val="10000"/>
                </a:schemeClr>
              </a:solidFill>
              <a:latin typeface="Times New Roman" pitchFamily="18" charset="0"/>
            </a:endParaRP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9 – </a:t>
            </a:r>
            <a:r>
              <a:rPr lang="en-AU" sz="2100" b="0" dirty="0" err="1" smtClean="0">
                <a:solidFill>
                  <a:schemeClr val="accent4">
                    <a:lumMod val="10000"/>
                  </a:schemeClr>
                </a:solidFill>
                <a:latin typeface="Times New Roman" pitchFamily="18" charset="0"/>
              </a:rPr>
              <a:t>Лист</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новчаних</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примања</a:t>
            </a:r>
            <a:r>
              <a:rPr lang="en-AU" sz="2100" b="0" dirty="0" smtClean="0">
                <a:solidFill>
                  <a:schemeClr val="accent4">
                    <a:lumMod val="10000"/>
                  </a:schemeClr>
                </a:solidFill>
                <a:latin typeface="Times New Roman" pitchFamily="18" charset="0"/>
              </a:rPr>
              <a:t> и </a:t>
            </a:r>
            <a:r>
              <a:rPr lang="en-AU" sz="2100" b="0" dirty="0" err="1" smtClean="0">
                <a:solidFill>
                  <a:schemeClr val="accent4">
                    <a:lumMod val="10000"/>
                  </a:schemeClr>
                </a:solidFill>
                <a:latin typeface="Times New Roman" pitchFamily="18" charset="0"/>
              </a:rPr>
              <a:t>издавања</a:t>
            </a:r>
            <a:endParaRPr lang="sr-Cyrl-RS" sz="2100" dirty="0">
              <a:solidFill>
                <a:schemeClr val="accent4">
                  <a:lumMod val="10000"/>
                </a:schemeClr>
              </a:solidFill>
              <a:latin typeface="Times New Roman" pitchFamily="18" charset="0"/>
            </a:endParaRP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10 – </a:t>
            </a:r>
            <a:r>
              <a:rPr lang="en-AU" sz="2100" b="0" dirty="0" err="1" smtClean="0">
                <a:solidFill>
                  <a:schemeClr val="accent4">
                    <a:lumMod val="10000"/>
                  </a:schemeClr>
                </a:solidFill>
                <a:latin typeface="Times New Roman" pitchFamily="18" charset="0"/>
              </a:rPr>
              <a:t>Попис</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привредних</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грађевина</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пољопривредне</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технике</a:t>
            </a:r>
            <a:r>
              <a:rPr lang="en-AU" sz="2100" b="0" dirty="0" smtClean="0">
                <a:solidFill>
                  <a:schemeClr val="accent4">
                    <a:lumMod val="10000"/>
                  </a:schemeClr>
                </a:solidFill>
                <a:latin typeface="Times New Roman" pitchFamily="18" charset="0"/>
              </a:rPr>
              <a:t> и </a:t>
            </a:r>
            <a:r>
              <a:rPr lang="en-AU" sz="2100" b="0" dirty="0" err="1" smtClean="0">
                <a:solidFill>
                  <a:schemeClr val="accent4">
                    <a:lumMod val="10000"/>
                  </a:schemeClr>
                </a:solidFill>
                <a:latin typeface="Times New Roman" pitchFamily="18" charset="0"/>
              </a:rPr>
              <a:t>вишегодишњих</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засада</a:t>
            </a:r>
            <a:endParaRPr lang="sr-Cyrl-RS" sz="2100" dirty="0">
              <a:solidFill>
                <a:schemeClr val="accent4">
                  <a:lumMod val="10000"/>
                </a:schemeClr>
              </a:solidFill>
              <a:latin typeface="Times New Roman" pitchFamily="18" charset="0"/>
            </a:endParaRP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11 – </a:t>
            </a:r>
            <a:r>
              <a:rPr lang="en-AU" sz="2100" b="0" dirty="0" err="1" smtClean="0">
                <a:solidFill>
                  <a:schemeClr val="accent4">
                    <a:lumMod val="10000"/>
                  </a:schemeClr>
                </a:solidFill>
                <a:latin typeface="Times New Roman" pitchFamily="18" charset="0"/>
              </a:rPr>
              <a:t>Попис</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сток</a:t>
            </a:r>
            <a:r>
              <a:rPr lang="sr-Cyrl-RS" sz="2100" b="0" dirty="0" smtClean="0">
                <a:solidFill>
                  <a:schemeClr val="accent4">
                    <a:lumMod val="10000"/>
                  </a:schemeClr>
                </a:solidFill>
                <a:latin typeface="Times New Roman" pitchFamily="18" charset="0"/>
              </a:rPr>
              <a:t>е</a:t>
            </a: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12 – </a:t>
            </a:r>
            <a:r>
              <a:rPr lang="en-AU" sz="2100" b="0" dirty="0" err="1" smtClean="0">
                <a:solidFill>
                  <a:schemeClr val="accent4">
                    <a:lumMod val="10000"/>
                  </a:schemeClr>
                </a:solidFill>
                <a:latin typeface="Times New Roman" pitchFamily="18" charset="0"/>
              </a:rPr>
              <a:t>Попис</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залиха</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производа</a:t>
            </a:r>
            <a:r>
              <a:rPr lang="en-AU" sz="2100" b="0" dirty="0" smtClean="0">
                <a:solidFill>
                  <a:schemeClr val="accent4">
                    <a:lumMod val="10000"/>
                  </a:schemeClr>
                </a:solidFill>
                <a:latin typeface="Times New Roman" pitchFamily="18" charset="0"/>
              </a:rPr>
              <a:t> – </a:t>
            </a:r>
            <a:r>
              <a:rPr lang="en-AU" sz="2100" b="0" dirty="0" err="1" smtClean="0">
                <a:solidFill>
                  <a:schemeClr val="accent4">
                    <a:lumMod val="10000"/>
                  </a:schemeClr>
                </a:solidFill>
                <a:latin typeface="Times New Roman" pitchFamily="18" charset="0"/>
              </a:rPr>
              <a:t>материјала</a:t>
            </a:r>
            <a:endParaRPr lang="sr-Cyrl-RS" sz="2100" dirty="0">
              <a:solidFill>
                <a:schemeClr val="accent4">
                  <a:lumMod val="10000"/>
                </a:schemeClr>
              </a:solidFill>
              <a:latin typeface="Times New Roman" pitchFamily="18" charset="0"/>
            </a:endParaRPr>
          </a:p>
          <a:p>
            <a:pPr marL="0" indent="17463" algn="just">
              <a:lnSpc>
                <a:spcPct val="90000"/>
              </a:lnSpc>
              <a:buFontTx/>
              <a:buNone/>
            </a:pPr>
            <a:r>
              <a:rPr lang="en-AU" sz="2100" b="0" dirty="0" err="1" smtClean="0">
                <a:solidFill>
                  <a:schemeClr val="accent4">
                    <a:lumMod val="10000"/>
                  </a:schemeClr>
                </a:solidFill>
                <a:latin typeface="Times New Roman" pitchFamily="18" charset="0"/>
              </a:rPr>
              <a:t>Образац</a:t>
            </a:r>
            <a:r>
              <a:rPr lang="en-AU" sz="2100" b="0" dirty="0" smtClean="0">
                <a:solidFill>
                  <a:schemeClr val="accent4">
                    <a:lumMod val="10000"/>
                  </a:schemeClr>
                </a:solidFill>
                <a:latin typeface="Times New Roman" pitchFamily="18" charset="0"/>
              </a:rPr>
              <a:t> 13 – </a:t>
            </a:r>
            <a:r>
              <a:rPr lang="en-AU" sz="2100" b="0" dirty="0" err="1" smtClean="0">
                <a:solidFill>
                  <a:schemeClr val="accent4">
                    <a:lumMod val="10000"/>
                  </a:schemeClr>
                </a:solidFill>
                <a:latin typeface="Times New Roman" pitchFamily="18" charset="0"/>
              </a:rPr>
              <a:t>Попис</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залиха</a:t>
            </a:r>
            <a:r>
              <a:rPr lang="en-AU" sz="2100" b="0" dirty="0" smtClean="0">
                <a:solidFill>
                  <a:schemeClr val="accent4">
                    <a:lumMod val="10000"/>
                  </a:schemeClr>
                </a:solidFill>
                <a:latin typeface="Times New Roman" pitchFamily="18" charset="0"/>
              </a:rPr>
              <a:t> </a:t>
            </a:r>
            <a:r>
              <a:rPr lang="en-AU" sz="2100" b="0" dirty="0" err="1" smtClean="0">
                <a:solidFill>
                  <a:schemeClr val="accent4">
                    <a:lumMod val="10000"/>
                  </a:schemeClr>
                </a:solidFill>
                <a:latin typeface="Times New Roman" pitchFamily="18" charset="0"/>
              </a:rPr>
              <a:t>производње</a:t>
            </a:r>
            <a:r>
              <a:rPr lang="en-AU" sz="2100" b="0" dirty="0" smtClean="0">
                <a:solidFill>
                  <a:schemeClr val="accent4">
                    <a:lumMod val="10000"/>
                  </a:schemeClr>
                </a:solidFill>
                <a:latin typeface="Times New Roman" pitchFamily="18" charset="0"/>
              </a:rPr>
              <a:t> у </a:t>
            </a:r>
            <a:r>
              <a:rPr lang="en-AU" sz="2100" b="0" dirty="0" err="1" smtClean="0">
                <a:solidFill>
                  <a:schemeClr val="accent4">
                    <a:lumMod val="10000"/>
                  </a:schemeClr>
                </a:solidFill>
                <a:latin typeface="Times New Roman" pitchFamily="18" charset="0"/>
              </a:rPr>
              <a:t>ток</a:t>
            </a:r>
            <a:r>
              <a:rPr lang="en-AU" sz="2100" b="0" dirty="0" smtClean="0">
                <a:solidFill>
                  <a:schemeClr val="accent4">
                    <a:lumMod val="10000"/>
                  </a:schemeClr>
                </a:solidFill>
                <a:latin typeface="Times New Roman" pitchFamily="18" charset="0"/>
              </a:rPr>
              <a:t>.</a:t>
            </a:r>
            <a:endParaRPr lang="en-GB" sz="2100" b="0" dirty="0" smtClean="0">
              <a:solidFill>
                <a:schemeClr val="accent4">
                  <a:lumMod val="10000"/>
                </a:schemeClr>
              </a:solidFill>
              <a:latin typeface="Times New Roman" pitchFamily="18" charset="0"/>
            </a:endParaRPr>
          </a:p>
          <a:p>
            <a:endParaRPr lang="uk-UA" sz="2100" dirty="0">
              <a:solidFill>
                <a:schemeClr val="accent4">
                  <a:lumMod val="10000"/>
                </a:schemeClr>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4820" name="Picture 4" descr="https://fbcdn-sphotos-h-a.akamaihd.net/hphotos-ak-xpf1/v/t34.0-12/10754965_10152858564948615_974048874_n.jpg?oh=4ee3cdf345d1897d6114baca9e179673&amp;oe=545E7A0D&amp;__gda__=1415410361_89789c398574cc9c29c005daa64a09da"/>
          <p:cNvPicPr>
            <a:picLocks noChangeAspect="1" noChangeArrowheads="1"/>
          </p:cNvPicPr>
          <p:nvPr/>
        </p:nvPicPr>
        <p:blipFill>
          <a:blip r:embed="rId2" r:link="rId3"/>
          <a:srcRect/>
          <a:stretch>
            <a:fillRect/>
          </a:stretch>
        </p:blipFill>
        <p:spPr bwMode="auto">
          <a:xfrm>
            <a:off x="381000" y="381000"/>
            <a:ext cx="8534400" cy="6096000"/>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sr-Latn-BA"/>
          </a:p>
        </p:txBody>
      </p:sp>
      <p:sp>
        <p:nvSpPr>
          <p:cNvPr id="3" name="Content Placeholder 2"/>
          <p:cNvSpPr>
            <a:spLocks noGrp="1"/>
          </p:cNvSpPr>
          <p:nvPr>
            <p:ph idx="1"/>
          </p:nvPr>
        </p:nvSpPr>
        <p:spPr/>
        <p:txBody>
          <a:bodyPr/>
          <a:lstStyle/>
          <a:p>
            <a:endParaRPr lang="sr-Latn-BA"/>
          </a:p>
        </p:txBody>
      </p:sp>
      <p:pic>
        <p:nvPicPr>
          <p:cNvPr id="125954" name="Picture 2" descr="http://www.royaltoday.com/Business-Accountin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Rektangel 9"/>
          <p:cNvSpPr/>
          <p:nvPr/>
        </p:nvSpPr>
        <p:spPr>
          <a:xfrm>
            <a:off x="1142976" y="2643182"/>
            <a:ext cx="7380288" cy="1143008"/>
          </a:xfrm>
          <a:prstGeom prst="rect">
            <a:avLst/>
          </a:prstGeom>
          <a:gradFill>
            <a:gsLst>
              <a:gs pos="0">
                <a:schemeClr val="accent1">
                  <a:tint val="100000"/>
                  <a:shade val="100000"/>
                  <a:satMod val="130000"/>
                  <a:alpha val="85000"/>
                </a:schemeClr>
              </a:gs>
              <a:gs pos="100000">
                <a:schemeClr val="accent1">
                  <a:tint val="50000"/>
                  <a:shade val="100000"/>
                  <a:satMod val="350000"/>
                  <a:alpha val="71000"/>
                </a:schemeClr>
              </a:gs>
            </a:gsLst>
          </a:gradFill>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sr-Cyrl-RS" sz="3600" dirty="0" smtClean="0">
                <a:solidFill>
                  <a:schemeClr val="accent4">
                    <a:lumMod val="10000"/>
                  </a:schemeClr>
                </a:solidFill>
                <a:latin typeface="Times New Roman" pitchFamily="18" charset="0"/>
                <a:cs typeface="Times New Roman" pitchFamily="18" charset="0"/>
              </a:rPr>
              <a:t>Примјери за вјежбу</a:t>
            </a:r>
            <a:endParaRPr lang="da-DK" sz="3600" dirty="0">
              <a:solidFill>
                <a:schemeClr val="accent4">
                  <a:lumMod val="10000"/>
                </a:schemeClr>
              </a:solidFill>
              <a:latin typeface="Times New Roman" pitchFamily="18" charset="0"/>
              <a:cs typeface="Times New Roman" pitchFamily="18"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2000232" y="214290"/>
            <a:ext cx="6911975" cy="5761037"/>
          </a:xfrm>
        </p:spPr>
        <p:txBody>
          <a:bodyPr/>
          <a:lstStyle/>
          <a:p>
            <a:pPr marL="0" indent="17463" algn="ctr">
              <a:lnSpc>
                <a:spcPct val="90000"/>
              </a:lnSpc>
              <a:buFontTx/>
              <a:buNone/>
            </a:pPr>
            <a:r>
              <a:rPr lang="sr-Cyrl-RS" dirty="0" smtClean="0">
                <a:solidFill>
                  <a:schemeClr val="accent6">
                    <a:lumMod val="50000"/>
                  </a:schemeClr>
                </a:solidFill>
                <a:latin typeface="Times New Roman" pitchFamily="18" charset="0"/>
              </a:rPr>
              <a:t>Рачуноводствена евиденција подизања воћњака</a:t>
            </a:r>
          </a:p>
          <a:p>
            <a:pPr marL="0" indent="17463" algn="just">
              <a:lnSpc>
                <a:spcPct val="90000"/>
              </a:lnSpc>
              <a:buFontTx/>
              <a:buNone/>
            </a:pPr>
            <a:endParaRPr lang="sr-Cyrl-RS" sz="2100" b="0" dirty="0">
              <a:solidFill>
                <a:schemeClr val="accent4">
                  <a:lumMod val="10000"/>
                </a:schemeClr>
              </a:solidFill>
              <a:latin typeface="Times New Roman" pitchFamily="18" charset="0"/>
            </a:endParaRPr>
          </a:p>
          <a:p>
            <a:pPr marL="0" indent="17463" algn="just">
              <a:lnSpc>
                <a:spcPct val="90000"/>
              </a:lnSpc>
              <a:buFontTx/>
              <a:buNone/>
            </a:pPr>
            <a:r>
              <a:rPr lang="sr-Cyrl-RS" sz="2100" dirty="0" smtClean="0">
                <a:solidFill>
                  <a:schemeClr val="accent4">
                    <a:lumMod val="10000"/>
                  </a:schemeClr>
                </a:solidFill>
                <a:latin typeface="Times New Roman" pitchFamily="18" charset="0"/>
              </a:rPr>
              <a:t>Пољопривредно предузеће је започело са подизањем воћњака. У ту сврху је ангажовано специјалистичко предузеће за извођење радова на подизању воћњака. Процес подизања воћњака је подијељен у три фазе. За прву фазу, предузеће је добило обрачун вриједности радова извршених до тада у износу од 15.000 КМ. Вриједност извршених радова друге фазе подизања воћњака износи 25.000 КМ. Према коначном обрачуну, укупна вриједност радова по обрачуну извођача износи 55.000 КМ. Процјењена фер вриједност, умањена за процјењене трошкове продаје, у моменту активирања воћњака одговара његовој набавној вриједности.</a:t>
            </a:r>
            <a:endParaRPr lang="en-GB" sz="2100" b="0" dirty="0" smtClean="0">
              <a:solidFill>
                <a:schemeClr val="accent4">
                  <a:lumMod val="10000"/>
                </a:schemeClr>
              </a:solidFill>
              <a:latin typeface="Times New Roman" pitchFamily="18" charset="0"/>
            </a:endParaRPr>
          </a:p>
          <a:p>
            <a:endParaRPr lang="uk-UA" sz="2100" dirty="0">
              <a:solidFill>
                <a:schemeClr val="accent4">
                  <a:lumMod val="10000"/>
                </a:schemeClr>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7" name="Table 6"/>
          <p:cNvGraphicFramePr>
            <a:graphicFrameLocks noGrp="1"/>
          </p:cNvGraphicFramePr>
          <p:nvPr/>
        </p:nvGraphicFramePr>
        <p:xfrm>
          <a:off x="285720" y="357166"/>
          <a:ext cx="8572560" cy="4851400"/>
        </p:xfrm>
        <a:graphic>
          <a:graphicData uri="http://schemas.openxmlformats.org/drawingml/2006/table">
            <a:tbl>
              <a:tblPr firstRow="1" bandRow="1">
                <a:tableStyleId>{16D9F66E-5EB9-4882-86FB-DCBF35E3C3E4}</a:tableStyleId>
              </a:tblPr>
              <a:tblGrid>
                <a:gridCol w="500066"/>
                <a:gridCol w="857256"/>
                <a:gridCol w="3571900"/>
                <a:gridCol w="857256"/>
                <a:gridCol w="1357322"/>
                <a:gridCol w="1428760"/>
              </a:tblGrid>
              <a:tr h="370840">
                <a:tc>
                  <a:txBody>
                    <a:bodyPr/>
                    <a:lstStyle/>
                    <a:p>
                      <a:pPr algn="ctr"/>
                      <a:r>
                        <a:rPr lang="sr-Cyrl-RS" dirty="0" smtClean="0">
                          <a:solidFill>
                            <a:schemeClr val="accent4">
                              <a:lumMod val="10000"/>
                            </a:schemeClr>
                          </a:solidFill>
                          <a:latin typeface="Times New Roman" pitchFamily="18" charset="0"/>
                          <a:cs typeface="Times New Roman" pitchFamily="18" charset="0"/>
                        </a:rPr>
                        <a:t>Рб</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Датум</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Опис</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Конто</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Дугује</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Потражује</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r>
              <a:tr h="370840">
                <a:tc>
                  <a:txBody>
                    <a:bodyPr/>
                    <a:lstStyle/>
                    <a:p>
                      <a:r>
                        <a:rPr lang="sr-Cyrl-RS" dirty="0" smtClean="0">
                          <a:solidFill>
                            <a:sysClr val="windowText" lastClr="000000"/>
                          </a:solidFill>
                          <a:latin typeface="Times New Roman" pitchFamily="18" charset="0"/>
                          <a:cs typeface="Times New Roman" pitchFamily="18" charset="0"/>
                        </a:rPr>
                        <a:t>1)</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endParaRPr lang="sr-Latn-BA">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Вишегодишњи засади у подизању</a:t>
                      </a:r>
                    </a:p>
                    <a:p>
                      <a:pPr algn="r"/>
                      <a:r>
                        <a:rPr lang="sr-Cyrl-RS" dirty="0" smtClean="0">
                          <a:solidFill>
                            <a:sysClr val="windowText" lastClr="000000"/>
                          </a:solidFill>
                          <a:latin typeface="Times New Roman" pitchFamily="18" charset="0"/>
                          <a:cs typeface="Times New Roman" pitchFamily="18" charset="0"/>
                        </a:rPr>
                        <a:t>Добавњачи</a:t>
                      </a:r>
                      <a:r>
                        <a:rPr lang="sr-Cyrl-RS" baseline="0" dirty="0" smtClean="0">
                          <a:solidFill>
                            <a:sysClr val="windowText" lastClr="000000"/>
                          </a:solidFill>
                          <a:latin typeface="Times New Roman" pitchFamily="18" charset="0"/>
                          <a:cs typeface="Times New Roman" pitchFamily="18" charset="0"/>
                        </a:rPr>
                        <a:t> у земљи</a:t>
                      </a:r>
                    </a:p>
                    <a:p>
                      <a:pPr algn="l"/>
                      <a:r>
                        <a:rPr lang="sr-Cyrl-RS" baseline="0" dirty="0" smtClean="0">
                          <a:solidFill>
                            <a:sysClr val="windowText" lastClr="000000"/>
                          </a:solidFill>
                          <a:latin typeface="Times New Roman" pitchFamily="18" charset="0"/>
                          <a:cs typeface="Times New Roman" pitchFamily="18" charset="0"/>
                        </a:rPr>
                        <a:t>- За вриједност радова прве фазе подизања воћњака</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0285</a:t>
                      </a:r>
                    </a:p>
                    <a:p>
                      <a:pPr algn="r"/>
                      <a:r>
                        <a:rPr lang="sr-Cyrl-RS" dirty="0" smtClean="0">
                          <a:solidFill>
                            <a:sysClr val="windowText" lastClr="000000"/>
                          </a:solidFill>
                          <a:latin typeface="Times New Roman" pitchFamily="18" charset="0"/>
                          <a:cs typeface="Times New Roman" pitchFamily="18" charset="0"/>
                        </a:rPr>
                        <a:t>4320</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pPr algn="r"/>
                      <a:r>
                        <a:rPr lang="sr-Cyrl-RS" dirty="0" smtClean="0">
                          <a:solidFill>
                            <a:sysClr val="windowText" lastClr="000000"/>
                          </a:solidFill>
                          <a:latin typeface="Times New Roman" pitchFamily="18" charset="0"/>
                          <a:cs typeface="Times New Roman" pitchFamily="18" charset="0"/>
                        </a:rPr>
                        <a:t>15.000,00</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pPr algn="r"/>
                      <a:endParaRPr lang="sr-Cyrl-RS" dirty="0" smtClean="0">
                        <a:solidFill>
                          <a:sysClr val="windowText" lastClr="000000"/>
                        </a:solidFill>
                        <a:latin typeface="Times New Roman" pitchFamily="18" charset="0"/>
                        <a:cs typeface="Times New Roman" pitchFamily="18" charset="0"/>
                      </a:endParaRPr>
                    </a:p>
                    <a:p>
                      <a:pPr marL="0" marR="0" indent="0" algn="r" defTabSz="914400" rtl="0" eaLnBrk="1" fontAlgn="auto" latinLnBrk="0" hangingPunct="1">
                        <a:lnSpc>
                          <a:spcPct val="100000"/>
                        </a:lnSpc>
                        <a:spcBef>
                          <a:spcPts val="0"/>
                        </a:spcBef>
                        <a:spcAft>
                          <a:spcPts val="0"/>
                        </a:spcAft>
                        <a:buClrTx/>
                        <a:buSzTx/>
                        <a:buFontTx/>
                        <a:buNone/>
                        <a:tabLst/>
                        <a:defRPr/>
                      </a:pPr>
                      <a:r>
                        <a:rPr lang="sr-Cyrl-RS" dirty="0" smtClean="0">
                          <a:solidFill>
                            <a:sysClr val="windowText" lastClr="000000"/>
                          </a:solidFill>
                          <a:latin typeface="Times New Roman" pitchFamily="18" charset="0"/>
                          <a:cs typeface="Times New Roman" pitchFamily="18" charset="0"/>
                        </a:rPr>
                        <a:t>15.000,00</a:t>
                      </a:r>
                      <a:endParaRPr lang="sr-Latn-BA" dirty="0" smtClean="0">
                        <a:solidFill>
                          <a:sysClr val="windowText" lastClr="000000"/>
                        </a:solidFill>
                        <a:latin typeface="Times New Roman" pitchFamily="18" charset="0"/>
                        <a:cs typeface="Times New Roman" pitchFamily="18" charset="0"/>
                      </a:endParaRPr>
                    </a:p>
                    <a:p>
                      <a:pPr algn="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r>
              <a:tr h="370840">
                <a:tc>
                  <a:txBody>
                    <a:bodyPr/>
                    <a:lstStyle/>
                    <a:p>
                      <a:r>
                        <a:rPr lang="sr-Cyrl-RS" dirty="0" smtClean="0">
                          <a:solidFill>
                            <a:sysClr val="windowText" lastClr="000000"/>
                          </a:solidFill>
                          <a:latin typeface="Times New Roman" pitchFamily="18" charset="0"/>
                          <a:cs typeface="Times New Roman" pitchFamily="18" charset="0"/>
                        </a:rPr>
                        <a:t>1а)</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Вишегодишњи засади у подизању</a:t>
                      </a:r>
                    </a:p>
                    <a:p>
                      <a:pPr algn="r"/>
                      <a:r>
                        <a:rPr lang="sr-Cyrl-RS" dirty="0" smtClean="0">
                          <a:solidFill>
                            <a:sysClr val="windowText" lastClr="000000"/>
                          </a:solidFill>
                          <a:latin typeface="Times New Roman" pitchFamily="18" charset="0"/>
                          <a:cs typeface="Times New Roman" pitchFamily="18" charset="0"/>
                        </a:rPr>
                        <a:t>Добавњачи</a:t>
                      </a:r>
                      <a:r>
                        <a:rPr lang="sr-Cyrl-RS" baseline="0" dirty="0" smtClean="0">
                          <a:solidFill>
                            <a:sysClr val="windowText" lastClr="000000"/>
                          </a:solidFill>
                          <a:latin typeface="Times New Roman" pitchFamily="18" charset="0"/>
                          <a:cs typeface="Times New Roman" pitchFamily="18" charset="0"/>
                        </a:rPr>
                        <a:t> у земљи</a:t>
                      </a:r>
                    </a:p>
                    <a:p>
                      <a:pPr algn="l"/>
                      <a:r>
                        <a:rPr lang="sr-Cyrl-RS" baseline="0" dirty="0" smtClean="0">
                          <a:solidFill>
                            <a:sysClr val="windowText" lastClr="000000"/>
                          </a:solidFill>
                          <a:latin typeface="Times New Roman" pitchFamily="18" charset="0"/>
                          <a:cs typeface="Times New Roman" pitchFamily="18" charset="0"/>
                        </a:rPr>
                        <a:t>- За вриједност радова друге фазе подизања воћњака</a:t>
                      </a:r>
                      <a:endParaRPr lang="sr-Latn-BA" dirty="0" smtClean="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0285</a:t>
                      </a:r>
                    </a:p>
                    <a:p>
                      <a:pPr algn="r"/>
                      <a:r>
                        <a:rPr lang="sr-Cyrl-RS" dirty="0" smtClean="0">
                          <a:solidFill>
                            <a:sysClr val="windowText" lastClr="000000"/>
                          </a:solidFill>
                          <a:latin typeface="Times New Roman" pitchFamily="18" charset="0"/>
                          <a:cs typeface="Times New Roman" pitchFamily="18" charset="0"/>
                        </a:rPr>
                        <a:t>4320</a:t>
                      </a:r>
                      <a:endParaRPr lang="sr-Latn-BA" dirty="0" smtClean="0">
                        <a:solidFill>
                          <a:sysClr val="windowText" lastClr="000000"/>
                        </a:solidFill>
                        <a:latin typeface="Times New Roman" pitchFamily="18" charset="0"/>
                        <a:cs typeface="Times New Roman" pitchFamily="18" charset="0"/>
                      </a:endParaRPr>
                    </a:p>
                    <a:p>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sr-Cyrl-RS" dirty="0" smtClean="0">
                          <a:solidFill>
                            <a:sysClr val="windowText" lastClr="000000"/>
                          </a:solidFill>
                          <a:latin typeface="Times New Roman" pitchFamily="18" charset="0"/>
                          <a:cs typeface="Times New Roman" pitchFamily="18" charset="0"/>
                        </a:rPr>
                        <a:t>25.000,00</a:t>
                      </a:r>
                      <a:endParaRPr lang="sr-Latn-BA" dirty="0" smtClean="0">
                        <a:solidFill>
                          <a:sysClr val="windowText" lastClr="000000"/>
                        </a:solidFill>
                        <a:latin typeface="Times New Roman" pitchFamily="18" charset="0"/>
                        <a:cs typeface="Times New Roman" pitchFamily="18" charset="0"/>
                      </a:endParaRPr>
                    </a:p>
                    <a:p>
                      <a:pPr algn="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endParaRPr lang="sr-Cyrl-RS" dirty="0" smtClean="0">
                        <a:solidFill>
                          <a:sysClr val="windowText" lastClr="000000"/>
                        </a:solidFill>
                        <a:latin typeface="Times New Roman" pitchFamily="18" charset="0"/>
                        <a:cs typeface="Times New Roman" pitchFamily="18" charset="0"/>
                      </a:endParaRPr>
                    </a:p>
                    <a:p>
                      <a:pPr marL="0" marR="0" indent="0" algn="r" defTabSz="914400" rtl="0" eaLnBrk="1" fontAlgn="auto" latinLnBrk="0" hangingPunct="1">
                        <a:lnSpc>
                          <a:spcPct val="100000"/>
                        </a:lnSpc>
                        <a:spcBef>
                          <a:spcPts val="0"/>
                        </a:spcBef>
                        <a:spcAft>
                          <a:spcPts val="0"/>
                        </a:spcAft>
                        <a:buClrTx/>
                        <a:buSzTx/>
                        <a:buFontTx/>
                        <a:buNone/>
                        <a:tabLst/>
                        <a:defRPr/>
                      </a:pPr>
                      <a:r>
                        <a:rPr lang="sr-Cyrl-RS" dirty="0" smtClean="0">
                          <a:solidFill>
                            <a:sysClr val="windowText" lastClr="000000"/>
                          </a:solidFill>
                          <a:latin typeface="Times New Roman" pitchFamily="18" charset="0"/>
                          <a:cs typeface="Times New Roman" pitchFamily="18" charset="0"/>
                        </a:rPr>
                        <a:t>25.000,00</a:t>
                      </a:r>
                      <a:endParaRPr lang="sr-Latn-BA" dirty="0" smtClean="0">
                        <a:solidFill>
                          <a:sysClr val="windowText" lastClr="000000"/>
                        </a:solidFill>
                        <a:latin typeface="Times New Roman" pitchFamily="18" charset="0"/>
                        <a:cs typeface="Times New Roman" pitchFamily="18" charset="0"/>
                      </a:endParaRPr>
                    </a:p>
                    <a:p>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r>
              <a:tr h="370840">
                <a:tc>
                  <a:txBody>
                    <a:bodyPr/>
                    <a:lstStyle/>
                    <a:p>
                      <a:r>
                        <a:rPr lang="sr-Cyrl-RS" dirty="0" smtClean="0">
                          <a:solidFill>
                            <a:sysClr val="windowText" lastClr="000000"/>
                          </a:solidFill>
                          <a:latin typeface="Times New Roman" pitchFamily="18" charset="0"/>
                          <a:cs typeface="Times New Roman" pitchFamily="18" charset="0"/>
                        </a:rPr>
                        <a:t>1б)</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Вишегодишњи засади у подизању</a:t>
                      </a:r>
                    </a:p>
                    <a:p>
                      <a:pPr algn="r"/>
                      <a:r>
                        <a:rPr lang="sr-Cyrl-RS" dirty="0" smtClean="0">
                          <a:solidFill>
                            <a:sysClr val="windowText" lastClr="000000"/>
                          </a:solidFill>
                          <a:latin typeface="Times New Roman" pitchFamily="18" charset="0"/>
                          <a:cs typeface="Times New Roman" pitchFamily="18" charset="0"/>
                        </a:rPr>
                        <a:t>Добавњачи</a:t>
                      </a:r>
                      <a:r>
                        <a:rPr lang="sr-Cyrl-RS" baseline="0" dirty="0" smtClean="0">
                          <a:solidFill>
                            <a:sysClr val="windowText" lastClr="000000"/>
                          </a:solidFill>
                          <a:latin typeface="Times New Roman" pitchFamily="18" charset="0"/>
                          <a:cs typeface="Times New Roman" pitchFamily="18" charset="0"/>
                        </a:rPr>
                        <a:t> у земљи</a:t>
                      </a:r>
                    </a:p>
                    <a:p>
                      <a:pPr algn="l"/>
                      <a:r>
                        <a:rPr lang="sr-Cyrl-RS" baseline="0" dirty="0" smtClean="0">
                          <a:solidFill>
                            <a:sysClr val="windowText" lastClr="000000"/>
                          </a:solidFill>
                          <a:latin typeface="Times New Roman" pitchFamily="18" charset="0"/>
                          <a:cs typeface="Times New Roman" pitchFamily="18" charset="0"/>
                        </a:rPr>
                        <a:t>- За вриједност радова треће фазе подизања воћњака</a:t>
                      </a:r>
                      <a:endParaRPr lang="sr-Latn-BA" dirty="0" smtClean="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0285</a:t>
                      </a:r>
                    </a:p>
                    <a:p>
                      <a:pPr algn="r"/>
                      <a:r>
                        <a:rPr lang="sr-Cyrl-RS" dirty="0" smtClean="0">
                          <a:solidFill>
                            <a:sysClr val="windowText" lastClr="000000"/>
                          </a:solidFill>
                          <a:latin typeface="Times New Roman" pitchFamily="18" charset="0"/>
                          <a:cs typeface="Times New Roman" pitchFamily="18" charset="0"/>
                        </a:rPr>
                        <a:t>4320</a:t>
                      </a:r>
                      <a:endParaRPr lang="sr-Latn-BA" dirty="0" smtClean="0">
                        <a:solidFill>
                          <a:sysClr val="windowText" lastClr="000000"/>
                        </a:solidFill>
                        <a:latin typeface="Times New Roman" pitchFamily="18" charset="0"/>
                        <a:cs typeface="Times New Roman" pitchFamily="18" charset="0"/>
                      </a:endParaRPr>
                    </a:p>
                    <a:p>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sr-Cyrl-RS" dirty="0" smtClean="0">
                          <a:solidFill>
                            <a:sysClr val="windowText" lastClr="000000"/>
                          </a:solidFill>
                          <a:latin typeface="Times New Roman" pitchFamily="18" charset="0"/>
                          <a:cs typeface="Times New Roman" pitchFamily="18" charset="0"/>
                        </a:rPr>
                        <a:t>15.000,00</a:t>
                      </a:r>
                      <a:endParaRPr lang="sr-Latn-BA" dirty="0" smtClean="0">
                        <a:solidFill>
                          <a:sysClr val="windowText" lastClr="000000"/>
                        </a:solidFill>
                        <a:latin typeface="Times New Roman" pitchFamily="18" charset="0"/>
                        <a:cs typeface="Times New Roman" pitchFamily="18" charset="0"/>
                      </a:endParaRPr>
                    </a:p>
                    <a:p>
                      <a:pPr algn="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pPr algn="r"/>
                      <a:endParaRPr lang="sr-Cyrl-RS" dirty="0" smtClean="0">
                        <a:solidFill>
                          <a:sysClr val="windowText" lastClr="000000"/>
                        </a:solidFill>
                        <a:latin typeface="Times New Roman" pitchFamily="18" charset="0"/>
                        <a:cs typeface="Times New Roman" pitchFamily="18" charset="0"/>
                      </a:endParaRPr>
                    </a:p>
                    <a:p>
                      <a:pPr marL="0" marR="0" indent="0" algn="r" defTabSz="914400" rtl="0" eaLnBrk="1" fontAlgn="auto" latinLnBrk="0" hangingPunct="1">
                        <a:lnSpc>
                          <a:spcPct val="100000"/>
                        </a:lnSpc>
                        <a:spcBef>
                          <a:spcPts val="0"/>
                        </a:spcBef>
                        <a:spcAft>
                          <a:spcPts val="0"/>
                        </a:spcAft>
                        <a:buClrTx/>
                        <a:buSzTx/>
                        <a:buFontTx/>
                        <a:buNone/>
                        <a:tabLst/>
                        <a:defRPr/>
                      </a:pPr>
                      <a:r>
                        <a:rPr lang="sr-Cyrl-RS" dirty="0" smtClean="0">
                          <a:solidFill>
                            <a:sysClr val="windowText" lastClr="000000"/>
                          </a:solidFill>
                          <a:latin typeface="Times New Roman" pitchFamily="18" charset="0"/>
                          <a:cs typeface="Times New Roman" pitchFamily="18" charset="0"/>
                        </a:rPr>
                        <a:t>15.000,00</a:t>
                      </a:r>
                      <a:endParaRPr lang="sr-Latn-BA" dirty="0" smtClean="0">
                        <a:solidFill>
                          <a:sysClr val="windowText" lastClr="000000"/>
                        </a:solidFill>
                        <a:latin typeface="Times New Roman" pitchFamily="18" charset="0"/>
                        <a:cs typeface="Times New Roman" pitchFamily="18" charset="0"/>
                      </a:endParaRPr>
                    </a:p>
                    <a:p>
                      <a:pPr algn="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r>
              <a:tr h="370840">
                <a:tc>
                  <a:txBody>
                    <a:bodyPr/>
                    <a:lstStyle/>
                    <a:p>
                      <a:r>
                        <a:rPr lang="sr-Cyrl-RS" dirty="0" smtClean="0">
                          <a:solidFill>
                            <a:sysClr val="windowText" lastClr="000000"/>
                          </a:solidFill>
                          <a:latin typeface="Times New Roman" pitchFamily="18" charset="0"/>
                          <a:cs typeface="Times New Roman" pitchFamily="18" charset="0"/>
                        </a:rPr>
                        <a:t>2)</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endParaRPr lang="sr-Latn-BA">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Воћњаци</a:t>
                      </a:r>
                    </a:p>
                    <a:p>
                      <a:pPr marL="0" marR="0" indent="0" algn="r" defTabSz="914400" rtl="0" eaLnBrk="1" fontAlgn="auto" latinLnBrk="0" hangingPunct="1">
                        <a:lnSpc>
                          <a:spcPct val="100000"/>
                        </a:lnSpc>
                        <a:spcBef>
                          <a:spcPts val="0"/>
                        </a:spcBef>
                        <a:spcAft>
                          <a:spcPts val="0"/>
                        </a:spcAft>
                        <a:buClrTx/>
                        <a:buSzTx/>
                        <a:buFontTx/>
                        <a:buNone/>
                        <a:tabLst/>
                        <a:defRPr/>
                      </a:pPr>
                      <a:r>
                        <a:rPr lang="sr-Cyrl-RS" dirty="0" smtClean="0">
                          <a:solidFill>
                            <a:sysClr val="windowText" lastClr="000000"/>
                          </a:solidFill>
                          <a:latin typeface="Times New Roman" pitchFamily="18" charset="0"/>
                          <a:cs typeface="Times New Roman" pitchFamily="18" charset="0"/>
                        </a:rPr>
                        <a:t>Вишегодишњи засади у подизању</a:t>
                      </a:r>
                    </a:p>
                    <a:p>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0250</a:t>
                      </a:r>
                    </a:p>
                    <a:p>
                      <a:pPr algn="r"/>
                      <a:r>
                        <a:rPr lang="sr-Cyrl-RS" dirty="0" smtClean="0">
                          <a:solidFill>
                            <a:sysClr val="windowText" lastClr="000000"/>
                          </a:solidFill>
                          <a:latin typeface="Times New Roman" pitchFamily="18" charset="0"/>
                          <a:cs typeface="Times New Roman" pitchFamily="18" charset="0"/>
                        </a:rPr>
                        <a:t>0285</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sr-Cyrl-RS" dirty="0" smtClean="0">
                          <a:solidFill>
                            <a:sysClr val="windowText" lastClr="000000"/>
                          </a:solidFill>
                          <a:latin typeface="Times New Roman" pitchFamily="18" charset="0"/>
                          <a:cs typeface="Times New Roman" pitchFamily="18" charset="0"/>
                        </a:rPr>
                        <a:t>55.000,00</a:t>
                      </a:r>
                      <a:endParaRPr lang="sr-Latn-BA" dirty="0" smtClean="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pPr algn="r"/>
                      <a:endParaRPr lang="sr-Cyrl-RS" dirty="0" smtClean="0">
                        <a:solidFill>
                          <a:sysClr val="windowText" lastClr="000000"/>
                        </a:solidFill>
                        <a:latin typeface="Times New Roman" pitchFamily="18" charset="0"/>
                        <a:cs typeface="Times New Roman" pitchFamily="18" charset="0"/>
                      </a:endParaRPr>
                    </a:p>
                    <a:p>
                      <a:pPr marL="0" marR="0" indent="0" algn="r" defTabSz="914400" rtl="0" eaLnBrk="1" fontAlgn="auto" latinLnBrk="0" hangingPunct="1">
                        <a:lnSpc>
                          <a:spcPct val="100000"/>
                        </a:lnSpc>
                        <a:spcBef>
                          <a:spcPts val="0"/>
                        </a:spcBef>
                        <a:spcAft>
                          <a:spcPts val="0"/>
                        </a:spcAft>
                        <a:buClrTx/>
                        <a:buSzTx/>
                        <a:buFontTx/>
                        <a:buNone/>
                        <a:tabLst/>
                        <a:defRPr/>
                      </a:pPr>
                      <a:r>
                        <a:rPr lang="sr-Cyrl-RS" dirty="0" smtClean="0">
                          <a:solidFill>
                            <a:sysClr val="windowText" lastClr="000000"/>
                          </a:solidFill>
                          <a:latin typeface="Times New Roman" pitchFamily="18" charset="0"/>
                          <a:cs typeface="Times New Roman" pitchFamily="18" charset="0"/>
                        </a:rPr>
                        <a:t>55.000,00</a:t>
                      </a:r>
                      <a:endParaRPr lang="sr-Latn-BA" dirty="0" smtClean="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2000232" y="1096963"/>
            <a:ext cx="6911975" cy="5761037"/>
          </a:xfrm>
        </p:spPr>
        <p:txBody>
          <a:bodyPr/>
          <a:lstStyle/>
          <a:p>
            <a:pPr marL="0" indent="17463" algn="ctr">
              <a:lnSpc>
                <a:spcPct val="90000"/>
              </a:lnSpc>
              <a:buFontTx/>
              <a:buNone/>
            </a:pPr>
            <a:r>
              <a:rPr lang="sr-Cyrl-RS" dirty="0" smtClean="0">
                <a:solidFill>
                  <a:schemeClr val="accent6">
                    <a:lumMod val="50000"/>
                  </a:schemeClr>
                </a:solidFill>
                <a:latin typeface="Times New Roman" pitchFamily="18" charset="0"/>
              </a:rPr>
              <a:t>Рачуноводствена евиденција подизања воћњака у сопственој режији</a:t>
            </a:r>
          </a:p>
          <a:p>
            <a:pPr marL="0" indent="17463" algn="just">
              <a:lnSpc>
                <a:spcPct val="90000"/>
              </a:lnSpc>
              <a:buFontTx/>
              <a:buNone/>
            </a:pPr>
            <a:endParaRPr lang="sr-Cyrl-RS" sz="2100" b="0" dirty="0">
              <a:solidFill>
                <a:schemeClr val="accent4">
                  <a:lumMod val="10000"/>
                </a:schemeClr>
              </a:solidFill>
              <a:latin typeface="Times New Roman" pitchFamily="18" charset="0"/>
            </a:endParaRPr>
          </a:p>
          <a:p>
            <a:pPr marL="0" indent="17463" algn="just">
              <a:lnSpc>
                <a:spcPct val="90000"/>
              </a:lnSpc>
              <a:buFontTx/>
              <a:buNone/>
            </a:pPr>
            <a:r>
              <a:rPr lang="sr-Cyrl-RS" sz="2100" dirty="0" smtClean="0">
                <a:solidFill>
                  <a:schemeClr val="accent4">
                    <a:lumMod val="10000"/>
                  </a:schemeClr>
                </a:solidFill>
                <a:latin typeface="Times New Roman" pitchFamily="18" charset="0"/>
              </a:rPr>
              <a:t>Фабрика целулозе и папира узгајала је властиту плантажу. Трошкови узгоја-подизања плантаже износе 100.000 КМ. Подигнута плантажа стављена је на екплоатацију. Процјењена фер вриједност плантаже у моменту њеног стављања у експлоатацију, умањена за процјењене трошкове продаје износи 150.000 КМ.</a:t>
            </a:r>
            <a:endParaRPr lang="en-GB" sz="2100" b="0" dirty="0" smtClean="0">
              <a:solidFill>
                <a:schemeClr val="accent4">
                  <a:lumMod val="10000"/>
                </a:schemeClr>
              </a:solidFill>
              <a:latin typeface="Times New Roman" pitchFamily="18" charset="0"/>
            </a:endParaRPr>
          </a:p>
          <a:p>
            <a:endParaRPr lang="uk-UA" sz="2100" dirty="0">
              <a:solidFill>
                <a:schemeClr val="accent4">
                  <a:lumMod val="10000"/>
                </a:schemeClr>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7" name="Table 6"/>
          <p:cNvGraphicFramePr>
            <a:graphicFrameLocks noGrp="1"/>
          </p:cNvGraphicFramePr>
          <p:nvPr/>
        </p:nvGraphicFramePr>
        <p:xfrm>
          <a:off x="285720" y="1214422"/>
          <a:ext cx="8572560" cy="2199640"/>
        </p:xfrm>
        <a:graphic>
          <a:graphicData uri="http://schemas.openxmlformats.org/drawingml/2006/table">
            <a:tbl>
              <a:tblPr firstRow="1" bandRow="1">
                <a:tableStyleId>{16D9F66E-5EB9-4882-86FB-DCBF35E3C3E4}</a:tableStyleId>
              </a:tblPr>
              <a:tblGrid>
                <a:gridCol w="500066"/>
                <a:gridCol w="857256"/>
                <a:gridCol w="3571900"/>
                <a:gridCol w="857256"/>
                <a:gridCol w="1357322"/>
                <a:gridCol w="1428760"/>
              </a:tblGrid>
              <a:tr h="370840">
                <a:tc>
                  <a:txBody>
                    <a:bodyPr/>
                    <a:lstStyle/>
                    <a:p>
                      <a:pPr algn="ctr"/>
                      <a:r>
                        <a:rPr lang="sr-Cyrl-RS" dirty="0" smtClean="0">
                          <a:solidFill>
                            <a:schemeClr val="accent4">
                              <a:lumMod val="10000"/>
                            </a:schemeClr>
                          </a:solidFill>
                          <a:latin typeface="Times New Roman" pitchFamily="18" charset="0"/>
                          <a:cs typeface="Times New Roman" pitchFamily="18" charset="0"/>
                        </a:rPr>
                        <a:t>Рб</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Датум</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Опис</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Конто</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Дугује</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Потражује</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r>
              <a:tr h="1397781">
                <a:tc rowSpan="2">
                  <a:txBody>
                    <a:bodyPr/>
                    <a:lstStyle/>
                    <a:p>
                      <a:r>
                        <a:rPr lang="sr-Cyrl-RS" dirty="0" smtClean="0">
                          <a:solidFill>
                            <a:sysClr val="windowText" lastClr="000000"/>
                          </a:solidFill>
                          <a:latin typeface="Times New Roman" pitchFamily="18" charset="0"/>
                          <a:cs typeface="Times New Roman" pitchFamily="18" charset="0"/>
                        </a:rPr>
                        <a:t>1)</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rowSpan="2">
                  <a:txBody>
                    <a:bodyPr/>
                    <a:lstStyle/>
                    <a:p>
                      <a:endParaRPr lang="sr-Latn-BA">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Шуме лишћа</a:t>
                      </a:r>
                    </a:p>
                    <a:p>
                      <a:pPr algn="r"/>
                      <a:r>
                        <a:rPr lang="sr-Cyrl-RS" dirty="0" smtClean="0">
                          <a:solidFill>
                            <a:sysClr val="windowText" lastClr="000000"/>
                          </a:solidFill>
                          <a:latin typeface="Times New Roman" pitchFamily="18" charset="0"/>
                          <a:cs typeface="Times New Roman" pitchFamily="18" charset="0"/>
                        </a:rPr>
                        <a:t>Шуме у прибављању</a:t>
                      </a:r>
                    </a:p>
                    <a:p>
                      <a:pPr algn="r"/>
                      <a:r>
                        <a:rPr lang="sr-Cyrl-RS" dirty="0" smtClean="0">
                          <a:solidFill>
                            <a:sysClr val="windowText" lastClr="000000"/>
                          </a:solidFill>
                          <a:latin typeface="Times New Roman" pitchFamily="18" charset="0"/>
                          <a:cs typeface="Times New Roman" pitchFamily="18" charset="0"/>
                        </a:rPr>
                        <a:t>Приходи</a:t>
                      </a:r>
                      <a:r>
                        <a:rPr lang="sr-Cyrl-RS" baseline="0" dirty="0" smtClean="0">
                          <a:solidFill>
                            <a:sysClr val="windowText" lastClr="000000"/>
                          </a:solidFill>
                          <a:latin typeface="Times New Roman" pitchFamily="18" charset="0"/>
                          <a:cs typeface="Times New Roman" pitchFamily="18" charset="0"/>
                        </a:rPr>
                        <a:t> на основу активирања за основна средства</a:t>
                      </a:r>
                    </a:p>
                    <a:p>
                      <a:pPr algn="l">
                        <a:buFontTx/>
                        <a:buChar char="-"/>
                      </a:pPr>
                      <a:r>
                        <a:rPr lang="sr-Cyrl-RS" baseline="0" dirty="0" smtClean="0">
                          <a:solidFill>
                            <a:sysClr val="windowText" lastClr="000000"/>
                          </a:solidFill>
                          <a:latin typeface="Times New Roman" pitchFamily="18" charset="0"/>
                          <a:cs typeface="Times New Roman" pitchFamily="18" charset="0"/>
                        </a:rPr>
                        <a:t>За активирање плантаже</a:t>
                      </a: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rowSpan="2">
                  <a:txBody>
                    <a:bodyPr/>
                    <a:lstStyle/>
                    <a:p>
                      <a:r>
                        <a:rPr lang="sr-Cyrl-RS" dirty="0" smtClean="0">
                          <a:solidFill>
                            <a:sysClr val="windowText" lastClr="000000"/>
                          </a:solidFill>
                          <a:latin typeface="Times New Roman" pitchFamily="18" charset="0"/>
                          <a:cs typeface="Times New Roman" pitchFamily="18" charset="0"/>
                        </a:rPr>
                        <a:t>0210</a:t>
                      </a:r>
                    </a:p>
                    <a:p>
                      <a:pPr algn="r"/>
                      <a:r>
                        <a:rPr lang="sr-Cyrl-RS" dirty="0" smtClean="0">
                          <a:solidFill>
                            <a:sysClr val="windowText" lastClr="000000"/>
                          </a:solidFill>
                          <a:latin typeface="Times New Roman" pitchFamily="18" charset="0"/>
                          <a:cs typeface="Times New Roman" pitchFamily="18" charset="0"/>
                        </a:rPr>
                        <a:t>0284</a:t>
                      </a:r>
                    </a:p>
                    <a:p>
                      <a:pPr algn="r"/>
                      <a:endParaRPr lang="sr-Cyrl-RS" dirty="0" smtClean="0">
                        <a:solidFill>
                          <a:sysClr val="windowText" lastClr="000000"/>
                        </a:solidFill>
                        <a:latin typeface="Times New Roman" pitchFamily="18" charset="0"/>
                        <a:cs typeface="Times New Roman" pitchFamily="18" charset="0"/>
                      </a:endParaRPr>
                    </a:p>
                    <a:p>
                      <a:pPr algn="r"/>
                      <a:r>
                        <a:rPr lang="sr-Cyrl-RS" dirty="0" smtClean="0">
                          <a:solidFill>
                            <a:sysClr val="windowText" lastClr="000000"/>
                          </a:solidFill>
                          <a:latin typeface="Times New Roman" pitchFamily="18" charset="0"/>
                          <a:cs typeface="Times New Roman" pitchFamily="18" charset="0"/>
                        </a:rPr>
                        <a:t>6210</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rowSpan="2">
                  <a:txBody>
                    <a:bodyPr/>
                    <a:lstStyle/>
                    <a:p>
                      <a:pPr algn="r"/>
                      <a:r>
                        <a:rPr lang="sr-Cyrl-RS" dirty="0" smtClean="0">
                          <a:solidFill>
                            <a:sysClr val="windowText" lastClr="000000"/>
                          </a:solidFill>
                          <a:latin typeface="Times New Roman" pitchFamily="18" charset="0"/>
                          <a:cs typeface="Times New Roman" pitchFamily="18" charset="0"/>
                        </a:rPr>
                        <a:t>150.000,00</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rowSpan="2">
                  <a:txBody>
                    <a:bodyPr/>
                    <a:lstStyle/>
                    <a:p>
                      <a:pPr algn="r"/>
                      <a:endParaRPr lang="sr-Cyrl-RS" dirty="0" smtClean="0">
                        <a:solidFill>
                          <a:sysClr val="windowText" lastClr="000000"/>
                        </a:solidFill>
                        <a:latin typeface="Times New Roman" pitchFamily="18" charset="0"/>
                        <a:cs typeface="Times New Roman" pitchFamily="18" charset="0"/>
                      </a:endParaRPr>
                    </a:p>
                    <a:p>
                      <a:pPr marL="0" marR="0" indent="0" algn="r" defTabSz="914400" rtl="0" eaLnBrk="1" fontAlgn="auto" latinLnBrk="0" hangingPunct="1">
                        <a:lnSpc>
                          <a:spcPct val="100000"/>
                        </a:lnSpc>
                        <a:spcBef>
                          <a:spcPts val="0"/>
                        </a:spcBef>
                        <a:spcAft>
                          <a:spcPts val="0"/>
                        </a:spcAft>
                        <a:buClrTx/>
                        <a:buSzTx/>
                        <a:buFontTx/>
                        <a:buNone/>
                        <a:tabLst/>
                        <a:defRPr/>
                      </a:pPr>
                      <a:r>
                        <a:rPr lang="sr-Cyrl-RS" dirty="0" smtClean="0">
                          <a:solidFill>
                            <a:sysClr val="windowText" lastClr="000000"/>
                          </a:solidFill>
                          <a:latin typeface="Times New Roman" pitchFamily="18" charset="0"/>
                          <a:cs typeface="Times New Roman" pitchFamily="18" charset="0"/>
                        </a:rPr>
                        <a:t>100.000,00</a:t>
                      </a:r>
                    </a:p>
                    <a:p>
                      <a:pPr marL="0" marR="0" indent="0" algn="r" defTabSz="914400" rtl="0" eaLnBrk="1" fontAlgn="auto" latinLnBrk="0" hangingPunct="1">
                        <a:lnSpc>
                          <a:spcPct val="100000"/>
                        </a:lnSpc>
                        <a:spcBef>
                          <a:spcPts val="0"/>
                        </a:spcBef>
                        <a:spcAft>
                          <a:spcPts val="0"/>
                        </a:spcAft>
                        <a:buClrTx/>
                        <a:buSzTx/>
                        <a:buFontTx/>
                        <a:buNone/>
                        <a:tabLst/>
                        <a:defRPr/>
                      </a:pPr>
                      <a:endParaRPr lang="sr-Cyrl-RS" dirty="0" smtClean="0">
                        <a:solidFill>
                          <a:sysClr val="windowText" lastClr="000000"/>
                        </a:solidFill>
                        <a:latin typeface="Times New Roman" pitchFamily="18" charset="0"/>
                        <a:cs typeface="Times New Roman" pitchFamily="18" charset="0"/>
                      </a:endParaRPr>
                    </a:p>
                    <a:p>
                      <a:pPr marL="0" marR="0" indent="0" algn="r" defTabSz="914400" rtl="0" eaLnBrk="1" fontAlgn="auto" latinLnBrk="0" hangingPunct="1">
                        <a:lnSpc>
                          <a:spcPct val="100000"/>
                        </a:lnSpc>
                        <a:spcBef>
                          <a:spcPts val="0"/>
                        </a:spcBef>
                        <a:spcAft>
                          <a:spcPts val="0"/>
                        </a:spcAft>
                        <a:buClrTx/>
                        <a:buSzTx/>
                        <a:buFontTx/>
                        <a:buNone/>
                        <a:tabLst/>
                        <a:defRPr/>
                      </a:pPr>
                      <a:r>
                        <a:rPr lang="sr-Cyrl-RS" dirty="0" smtClean="0">
                          <a:solidFill>
                            <a:sysClr val="windowText" lastClr="000000"/>
                          </a:solidFill>
                          <a:latin typeface="Times New Roman" pitchFamily="18" charset="0"/>
                          <a:cs typeface="Times New Roman" pitchFamily="18" charset="0"/>
                        </a:rPr>
                        <a:t>50.000,00</a:t>
                      </a:r>
                    </a:p>
                    <a:p>
                      <a:pPr marL="0" marR="0" indent="0" algn="l" defTabSz="914400" rtl="0" eaLnBrk="1" fontAlgn="auto" latinLnBrk="0" hangingPunct="1">
                        <a:lnSpc>
                          <a:spcPct val="100000"/>
                        </a:lnSpc>
                        <a:spcBef>
                          <a:spcPts val="0"/>
                        </a:spcBef>
                        <a:spcAft>
                          <a:spcPts val="0"/>
                        </a:spcAft>
                        <a:buClrTx/>
                        <a:buSzTx/>
                        <a:buFontTx/>
                        <a:buNone/>
                        <a:tabLst/>
                        <a:defRPr/>
                      </a:pPr>
                      <a:endParaRPr lang="sr-Latn-BA" dirty="0" smtClean="0">
                        <a:solidFill>
                          <a:sysClr val="windowText" lastClr="000000"/>
                        </a:solidFill>
                        <a:latin typeface="Times New Roman" pitchFamily="18" charset="0"/>
                        <a:cs typeface="Times New Roman" pitchFamily="18" charset="0"/>
                      </a:endParaRPr>
                    </a:p>
                    <a:p>
                      <a:pPr algn="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r>
              <a:tr h="339579">
                <a:tc vMerge="1">
                  <a:txBody>
                    <a:bodyPr/>
                    <a:lstStyle/>
                    <a:p>
                      <a:endParaRPr lang="sr-Latn-BA"/>
                    </a:p>
                  </a:txBody>
                  <a:tcPr/>
                </a:tc>
                <a:tc vMerge="1">
                  <a:txBody>
                    <a:bodyPr/>
                    <a:lstStyle/>
                    <a:p>
                      <a:endParaRPr lang="sr-Latn-BA"/>
                    </a:p>
                  </a:txBody>
                  <a:tcPr/>
                </a:tc>
                <a:tc>
                  <a:txBody>
                    <a:bodyPr/>
                    <a:lstStyle/>
                    <a:p>
                      <a:pPr algn="l">
                        <a:buFontTx/>
                        <a:buChar char="-"/>
                      </a:pPr>
                      <a:endParaRPr lang="sr-Cyrl-RS" baseline="0" dirty="0" smtClean="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vMerge="1">
                  <a:txBody>
                    <a:bodyPr/>
                    <a:lstStyle/>
                    <a:p>
                      <a:endParaRPr lang="sr-Latn-BA"/>
                    </a:p>
                  </a:txBody>
                  <a:tcPr/>
                </a:tc>
                <a:tc vMerge="1">
                  <a:txBody>
                    <a:bodyPr/>
                    <a:lstStyle/>
                    <a:p>
                      <a:endParaRPr lang="sr-Latn-BA"/>
                    </a:p>
                  </a:txBody>
                  <a:tcPr/>
                </a:tc>
                <a:tc vMerge="1">
                  <a:txBody>
                    <a:bodyPr/>
                    <a:lstStyle/>
                    <a:p>
                      <a:endParaRPr lang="sr-Latn-BA"/>
                    </a:p>
                  </a:txBody>
                  <a:tcPr/>
                </a:tc>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2000232" y="1096963"/>
            <a:ext cx="6911975" cy="5761037"/>
          </a:xfrm>
        </p:spPr>
        <p:txBody>
          <a:bodyPr/>
          <a:lstStyle/>
          <a:p>
            <a:pPr marL="0" indent="17463" algn="ctr">
              <a:lnSpc>
                <a:spcPct val="90000"/>
              </a:lnSpc>
              <a:buFontTx/>
              <a:buNone/>
            </a:pPr>
            <a:r>
              <a:rPr lang="sr-Cyrl-RS" dirty="0" smtClean="0">
                <a:solidFill>
                  <a:schemeClr val="accent6">
                    <a:lumMod val="50000"/>
                  </a:schemeClr>
                </a:solidFill>
                <a:latin typeface="Times New Roman" pitchFamily="18" charset="0"/>
              </a:rPr>
              <a:t>Куповина биолошких средстава</a:t>
            </a:r>
          </a:p>
          <a:p>
            <a:pPr marL="0" indent="17463" algn="just">
              <a:lnSpc>
                <a:spcPct val="90000"/>
              </a:lnSpc>
              <a:buFontTx/>
              <a:buNone/>
            </a:pPr>
            <a:endParaRPr lang="sr-Cyrl-RS" sz="2100" b="0" dirty="0">
              <a:solidFill>
                <a:schemeClr val="accent4">
                  <a:lumMod val="10000"/>
                </a:schemeClr>
              </a:solidFill>
              <a:latin typeface="Times New Roman" pitchFamily="18" charset="0"/>
            </a:endParaRPr>
          </a:p>
          <a:p>
            <a:pPr marL="0" indent="17463" algn="just">
              <a:lnSpc>
                <a:spcPct val="90000"/>
              </a:lnSpc>
              <a:buFontTx/>
              <a:buNone/>
            </a:pPr>
            <a:r>
              <a:rPr lang="sr-Cyrl-RS" sz="2100" dirty="0" smtClean="0">
                <a:solidFill>
                  <a:schemeClr val="accent4">
                    <a:lumMod val="10000"/>
                  </a:schemeClr>
                </a:solidFill>
                <a:latin typeface="Times New Roman" pitchFamily="18" charset="0"/>
              </a:rPr>
              <a:t>Пољопривредно газдинство је купило 20 крава музара. Фактура добављача износи 46.800 КМ. У фактуру је урачуна износ ПДВ-а. Пољопривредно предузеће је:</a:t>
            </a:r>
          </a:p>
          <a:p>
            <a:pPr marL="0" indent="17463" algn="just">
              <a:lnSpc>
                <a:spcPct val="90000"/>
              </a:lnSpc>
              <a:buFontTx/>
              <a:buNone/>
            </a:pPr>
            <a:r>
              <a:rPr lang="sr-Cyrl-RS" sz="2100" b="0" dirty="0" smtClean="0">
                <a:solidFill>
                  <a:schemeClr val="accent4">
                    <a:lumMod val="10000"/>
                  </a:schemeClr>
                </a:solidFill>
                <a:latin typeface="Times New Roman" pitchFamily="18" charset="0"/>
              </a:rPr>
              <a:t>а) у систему ПДВ-а,</a:t>
            </a:r>
          </a:p>
          <a:p>
            <a:pPr marL="0" indent="17463" algn="just">
              <a:lnSpc>
                <a:spcPct val="90000"/>
              </a:lnSpc>
              <a:buFontTx/>
              <a:buNone/>
            </a:pPr>
            <a:r>
              <a:rPr lang="sr-Cyrl-RS" sz="2100" b="0" dirty="0" smtClean="0">
                <a:solidFill>
                  <a:schemeClr val="accent4">
                    <a:lumMod val="10000"/>
                  </a:schemeClr>
                </a:solidFill>
                <a:latin typeface="Times New Roman" pitchFamily="18" charset="0"/>
              </a:rPr>
              <a:t>б) није у систему ПДВ-а.</a:t>
            </a:r>
            <a:endParaRPr lang="en-GB" sz="2100" b="0" dirty="0" smtClean="0">
              <a:solidFill>
                <a:schemeClr val="accent4">
                  <a:lumMod val="10000"/>
                </a:schemeClr>
              </a:solidFill>
              <a:latin typeface="Times New Roman" pitchFamily="18" charset="0"/>
            </a:endParaRPr>
          </a:p>
          <a:p>
            <a:endParaRPr lang="uk-UA" sz="2100" dirty="0">
              <a:solidFill>
                <a:schemeClr val="accent4">
                  <a:lumMod val="10000"/>
                </a:schemeClr>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7" name="Table 6"/>
          <p:cNvGraphicFramePr>
            <a:graphicFrameLocks noGrp="1"/>
          </p:cNvGraphicFramePr>
          <p:nvPr/>
        </p:nvGraphicFramePr>
        <p:xfrm>
          <a:off x="357158" y="1000108"/>
          <a:ext cx="8572560" cy="2473960"/>
        </p:xfrm>
        <a:graphic>
          <a:graphicData uri="http://schemas.openxmlformats.org/drawingml/2006/table">
            <a:tbl>
              <a:tblPr firstRow="1" bandRow="1">
                <a:tableStyleId>{16D9F66E-5EB9-4882-86FB-DCBF35E3C3E4}</a:tableStyleId>
              </a:tblPr>
              <a:tblGrid>
                <a:gridCol w="500066"/>
                <a:gridCol w="857256"/>
                <a:gridCol w="3571900"/>
                <a:gridCol w="857256"/>
                <a:gridCol w="1357322"/>
                <a:gridCol w="1428760"/>
              </a:tblGrid>
              <a:tr h="370840">
                <a:tc>
                  <a:txBody>
                    <a:bodyPr/>
                    <a:lstStyle/>
                    <a:p>
                      <a:pPr algn="ctr"/>
                      <a:r>
                        <a:rPr lang="sr-Cyrl-RS" dirty="0" smtClean="0">
                          <a:solidFill>
                            <a:schemeClr val="accent4">
                              <a:lumMod val="10000"/>
                            </a:schemeClr>
                          </a:solidFill>
                          <a:latin typeface="Times New Roman" pitchFamily="18" charset="0"/>
                          <a:cs typeface="Times New Roman" pitchFamily="18" charset="0"/>
                        </a:rPr>
                        <a:t>Рб</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Датум</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Опис</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Конто</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Дугује</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c>
                  <a:txBody>
                    <a:bodyPr/>
                    <a:lstStyle/>
                    <a:p>
                      <a:pPr algn="ctr"/>
                      <a:r>
                        <a:rPr lang="sr-Cyrl-RS" dirty="0" smtClean="0">
                          <a:solidFill>
                            <a:schemeClr val="accent4">
                              <a:lumMod val="10000"/>
                            </a:schemeClr>
                          </a:solidFill>
                          <a:latin typeface="Times New Roman" pitchFamily="18" charset="0"/>
                          <a:cs typeface="Times New Roman" pitchFamily="18" charset="0"/>
                        </a:rPr>
                        <a:t>Потражује</a:t>
                      </a:r>
                      <a:endParaRPr lang="sr-Latn-BA" dirty="0">
                        <a:solidFill>
                          <a:schemeClr val="accent4">
                            <a:lumMod val="10000"/>
                          </a:schemeClr>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accent6">
                        <a:lumMod val="75000"/>
                      </a:schemeClr>
                    </a:solidFill>
                  </a:tcPr>
                </a:tc>
              </a:tr>
              <a:tr h="370840">
                <a:tc>
                  <a:txBody>
                    <a:bodyPr/>
                    <a:lstStyle/>
                    <a:p>
                      <a:r>
                        <a:rPr lang="sr-Cyrl-RS" dirty="0" smtClean="0">
                          <a:solidFill>
                            <a:sysClr val="windowText" lastClr="000000"/>
                          </a:solidFill>
                          <a:latin typeface="Times New Roman" pitchFamily="18" charset="0"/>
                          <a:cs typeface="Times New Roman" pitchFamily="18" charset="0"/>
                        </a:rPr>
                        <a:t>1)</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endParaRPr lang="sr-Latn-BA">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Приплодно стадо – краве</a:t>
                      </a:r>
                    </a:p>
                    <a:p>
                      <a:r>
                        <a:rPr lang="sr-Cyrl-RS" dirty="0" smtClean="0">
                          <a:solidFill>
                            <a:sysClr val="windowText" lastClr="000000"/>
                          </a:solidFill>
                          <a:latin typeface="Times New Roman" pitchFamily="18" charset="0"/>
                          <a:cs typeface="Times New Roman" pitchFamily="18" charset="0"/>
                        </a:rPr>
                        <a:t>Аконтациони</a:t>
                      </a:r>
                      <a:r>
                        <a:rPr lang="sr-Cyrl-RS" baseline="0" dirty="0" smtClean="0">
                          <a:solidFill>
                            <a:sysClr val="windowText" lastClr="000000"/>
                          </a:solidFill>
                          <a:latin typeface="Times New Roman" pitchFamily="18" charset="0"/>
                          <a:cs typeface="Times New Roman" pitchFamily="18" charset="0"/>
                        </a:rPr>
                        <a:t> ПДВ</a:t>
                      </a:r>
                    </a:p>
                    <a:p>
                      <a:pPr algn="r"/>
                      <a:r>
                        <a:rPr lang="sr-Cyrl-RS" baseline="0" dirty="0" smtClean="0">
                          <a:solidFill>
                            <a:sysClr val="windowText" lastClr="000000"/>
                          </a:solidFill>
                          <a:latin typeface="Times New Roman" pitchFamily="18" charset="0"/>
                          <a:cs typeface="Times New Roman" pitchFamily="18" charset="0"/>
                        </a:rPr>
                        <a:t>Добављачи у земљи</a:t>
                      </a:r>
                    </a:p>
                    <a:p>
                      <a:pPr algn="l">
                        <a:buFontTx/>
                        <a:buChar char="-"/>
                      </a:pPr>
                      <a:r>
                        <a:rPr lang="sr-Cyrl-RS" baseline="0" dirty="0" smtClean="0">
                          <a:solidFill>
                            <a:sysClr val="windowText" lastClr="000000"/>
                          </a:solidFill>
                          <a:latin typeface="Times New Roman" pitchFamily="18" charset="0"/>
                          <a:cs typeface="Times New Roman" pitchFamily="18" charset="0"/>
                        </a:rPr>
                        <a:t>За набавку крава</a:t>
                      </a: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0260</a:t>
                      </a:r>
                    </a:p>
                    <a:p>
                      <a:r>
                        <a:rPr lang="sr-Cyrl-RS" dirty="0" smtClean="0">
                          <a:solidFill>
                            <a:sysClr val="windowText" lastClr="000000"/>
                          </a:solidFill>
                          <a:latin typeface="Times New Roman" pitchFamily="18" charset="0"/>
                          <a:cs typeface="Times New Roman" pitchFamily="18" charset="0"/>
                        </a:rPr>
                        <a:t>2820</a:t>
                      </a:r>
                    </a:p>
                    <a:p>
                      <a:pPr algn="r"/>
                      <a:r>
                        <a:rPr lang="sr-Cyrl-RS" dirty="0" smtClean="0">
                          <a:solidFill>
                            <a:sysClr val="windowText" lastClr="000000"/>
                          </a:solidFill>
                          <a:latin typeface="Times New Roman" pitchFamily="18" charset="0"/>
                          <a:cs typeface="Times New Roman" pitchFamily="18" charset="0"/>
                        </a:rPr>
                        <a:t>4320</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pPr algn="r"/>
                      <a:r>
                        <a:rPr lang="sr-Cyrl-RS" dirty="0" smtClean="0">
                          <a:solidFill>
                            <a:sysClr val="windowText" lastClr="000000"/>
                          </a:solidFill>
                          <a:latin typeface="Times New Roman" pitchFamily="18" charset="0"/>
                          <a:cs typeface="Times New Roman" pitchFamily="18" charset="0"/>
                        </a:rPr>
                        <a:t>40.000,00</a:t>
                      </a:r>
                    </a:p>
                    <a:p>
                      <a:pPr algn="r"/>
                      <a:r>
                        <a:rPr lang="sr-Cyrl-RS" dirty="0" smtClean="0">
                          <a:solidFill>
                            <a:sysClr val="windowText" lastClr="000000"/>
                          </a:solidFill>
                          <a:latin typeface="Times New Roman" pitchFamily="18" charset="0"/>
                          <a:cs typeface="Times New Roman" pitchFamily="18" charset="0"/>
                        </a:rPr>
                        <a:t>6.800,00</a:t>
                      </a: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pPr algn="r"/>
                      <a:endParaRPr lang="sr-Cyrl-RS" dirty="0" smtClean="0">
                        <a:solidFill>
                          <a:sysClr val="windowText" lastClr="000000"/>
                        </a:solidFill>
                        <a:latin typeface="Times New Roman" pitchFamily="18" charset="0"/>
                        <a:cs typeface="Times New Roman" pitchFamily="18" charset="0"/>
                      </a:endParaRPr>
                    </a:p>
                    <a:p>
                      <a:pPr algn="r"/>
                      <a:endParaRPr lang="sr-Cyrl-RS" dirty="0" smtClean="0">
                        <a:solidFill>
                          <a:sysClr val="windowText" lastClr="000000"/>
                        </a:solidFill>
                        <a:latin typeface="Times New Roman" pitchFamily="18" charset="0"/>
                        <a:cs typeface="Times New Roman" pitchFamily="18" charset="0"/>
                      </a:endParaRPr>
                    </a:p>
                    <a:p>
                      <a:pPr algn="r"/>
                      <a:r>
                        <a:rPr lang="sr-Cyrl-RS" dirty="0" smtClean="0">
                          <a:solidFill>
                            <a:sysClr val="windowText" lastClr="000000"/>
                          </a:solidFill>
                          <a:latin typeface="Times New Roman" pitchFamily="18" charset="0"/>
                          <a:cs typeface="Times New Roman" pitchFamily="18" charset="0"/>
                        </a:rPr>
                        <a:t>46.800,00</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r>
              <a:tr h="370840">
                <a:tc>
                  <a:txBody>
                    <a:bodyPr/>
                    <a:lstStyle/>
                    <a:p>
                      <a:r>
                        <a:rPr lang="sr-Cyrl-RS" dirty="0" smtClean="0">
                          <a:solidFill>
                            <a:sysClr val="windowText" lastClr="000000"/>
                          </a:solidFill>
                          <a:latin typeface="Times New Roman" pitchFamily="18" charset="0"/>
                          <a:cs typeface="Times New Roman" pitchFamily="18" charset="0"/>
                        </a:rPr>
                        <a:t>1а)</a:t>
                      </a: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Приплодно стадо – краве</a:t>
                      </a:r>
                    </a:p>
                    <a:p>
                      <a:pPr algn="r"/>
                      <a:r>
                        <a:rPr lang="sr-Cyrl-RS" baseline="0" dirty="0" smtClean="0">
                          <a:solidFill>
                            <a:sysClr val="windowText" lastClr="000000"/>
                          </a:solidFill>
                          <a:latin typeface="Times New Roman" pitchFamily="18" charset="0"/>
                          <a:cs typeface="Times New Roman" pitchFamily="18" charset="0"/>
                        </a:rPr>
                        <a:t>Добављачи у земљи</a:t>
                      </a:r>
                    </a:p>
                    <a:p>
                      <a:pPr algn="l">
                        <a:buFontTx/>
                        <a:buChar char="-"/>
                      </a:pPr>
                      <a:r>
                        <a:rPr lang="sr-Cyrl-RS" baseline="0" dirty="0" smtClean="0">
                          <a:solidFill>
                            <a:sysClr val="windowText" lastClr="000000"/>
                          </a:solidFill>
                          <a:latin typeface="Times New Roman" pitchFamily="18" charset="0"/>
                          <a:cs typeface="Times New Roman" pitchFamily="18" charset="0"/>
                        </a:rPr>
                        <a:t>За набавку крава</a:t>
                      </a: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r>
                        <a:rPr lang="sr-Cyrl-RS" dirty="0" smtClean="0">
                          <a:solidFill>
                            <a:sysClr val="windowText" lastClr="000000"/>
                          </a:solidFill>
                          <a:latin typeface="Times New Roman" pitchFamily="18" charset="0"/>
                          <a:cs typeface="Times New Roman" pitchFamily="18" charset="0"/>
                        </a:rPr>
                        <a:t>0260</a:t>
                      </a:r>
                    </a:p>
                    <a:p>
                      <a:pPr algn="r"/>
                      <a:r>
                        <a:rPr lang="sr-Cyrl-RS" dirty="0" smtClean="0">
                          <a:solidFill>
                            <a:sysClr val="windowText" lastClr="000000"/>
                          </a:solidFill>
                          <a:latin typeface="Times New Roman" pitchFamily="18" charset="0"/>
                          <a:cs typeface="Times New Roman" pitchFamily="18" charset="0"/>
                        </a:rPr>
                        <a:t>4320</a:t>
                      </a:r>
                      <a:endParaRPr lang="sr-Latn-BA" dirty="0" smtClean="0">
                        <a:solidFill>
                          <a:sysClr val="windowText" lastClr="000000"/>
                        </a:solidFill>
                        <a:latin typeface="Times New Roman" pitchFamily="18" charset="0"/>
                        <a:cs typeface="Times New Roman" pitchFamily="18" charset="0"/>
                      </a:endParaRPr>
                    </a:p>
                    <a:p>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pPr algn="r"/>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c>
                  <a:txBody>
                    <a:bodyPr/>
                    <a:lstStyle/>
                    <a:p>
                      <a:endParaRPr lang="sr-Latn-BA" dirty="0">
                        <a:solidFill>
                          <a:sysClr val="windowText" lastClr="000000"/>
                        </a:solidFill>
                        <a:latin typeface="Times New Roman" pitchFamily="18" charset="0"/>
                        <a:cs typeface="Times New Roman" pitchFamily="18" charset="0"/>
                      </a:endParaRPr>
                    </a:p>
                  </a:txBody>
                  <a:tcPr>
                    <a:lnL w="12700" cap="flat" cmpd="sng" algn="ctr">
                      <a:solidFill>
                        <a:schemeClr val="accent4">
                          <a:lumMod val="10000"/>
                        </a:schemeClr>
                      </a:solidFill>
                      <a:prstDash val="solid"/>
                      <a:round/>
                      <a:headEnd type="none" w="med" len="med"/>
                      <a:tailEnd type="none" w="med" len="med"/>
                    </a:lnL>
                    <a:lnR w="12700" cap="flat" cmpd="sng" algn="ctr">
                      <a:solidFill>
                        <a:schemeClr val="accent4">
                          <a:lumMod val="10000"/>
                        </a:schemeClr>
                      </a:solidFill>
                      <a:prstDash val="solid"/>
                      <a:round/>
                      <a:headEnd type="none" w="med" len="med"/>
                      <a:tailEnd type="none" w="med" len="med"/>
                    </a:lnR>
                    <a:lnT w="12700" cap="flat" cmpd="sng" algn="ctr">
                      <a:solidFill>
                        <a:schemeClr val="accent4">
                          <a:lumMod val="10000"/>
                        </a:schemeClr>
                      </a:solidFill>
                      <a:prstDash val="solid"/>
                      <a:round/>
                      <a:headEnd type="none" w="med" len="med"/>
                      <a:tailEnd type="none" w="med" len="med"/>
                    </a:lnT>
                    <a:lnB w="12700" cap="flat" cmpd="sng" algn="ctr">
                      <a:solidFill>
                        <a:schemeClr val="accent4">
                          <a:lumMod val="10000"/>
                        </a:schemeClr>
                      </a:solidFill>
                      <a:prstDash val="solid"/>
                      <a:round/>
                      <a:headEnd type="none" w="med" len="med"/>
                      <a:tailEnd type="none" w="med" len="med"/>
                    </a:lnB>
                    <a:solidFill>
                      <a:schemeClr val="tx1"/>
                    </a:solidFill>
                  </a:tcPr>
                </a:tc>
              </a:tr>
            </a:tbl>
          </a:graphicData>
        </a:graphic>
      </p:graphicFrame>
    </p:spTree>
  </p:cSld>
  <p:clrMapOvr>
    <a:masterClrMapping/>
  </p:clrMapOvr>
</p:sld>
</file>

<file path=ppt/theme/theme1.xml><?xml version="1.0" encoding="utf-8"?>
<a:theme xmlns:a="http://schemas.openxmlformats.org/drawingml/2006/main" name="template">
  <a:themeElements>
    <a:clrScheme name="00001 2">
      <a:dk1>
        <a:srgbClr val="666633"/>
      </a:dk1>
      <a:lt1>
        <a:srgbClr val="FFFFFF"/>
      </a:lt1>
      <a:dk2>
        <a:srgbClr val="A18D58"/>
      </a:dk2>
      <a:lt2>
        <a:srgbClr val="FFFFCC"/>
      </a:lt2>
      <a:accent1>
        <a:srgbClr val="99CC00"/>
      </a:accent1>
      <a:accent2>
        <a:srgbClr val="99FF99"/>
      </a:accent2>
      <a:accent3>
        <a:srgbClr val="CDC5B4"/>
      </a:accent3>
      <a:accent4>
        <a:srgbClr val="DADADA"/>
      </a:accent4>
      <a:accent5>
        <a:srgbClr val="CAE2AA"/>
      </a:accent5>
      <a:accent6>
        <a:srgbClr val="8AE78A"/>
      </a:accent6>
      <a:hlink>
        <a:srgbClr val="666633"/>
      </a:hlink>
      <a:folHlink>
        <a:srgbClr val="FFCC99"/>
      </a:folHlink>
    </a:clrScheme>
    <a:fontScheme name="0000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00001 1">
        <a:dk1>
          <a:srgbClr val="666633"/>
        </a:dk1>
        <a:lt1>
          <a:srgbClr val="FFFFFF"/>
        </a:lt1>
        <a:dk2>
          <a:srgbClr val="A18D58"/>
        </a:dk2>
        <a:lt2>
          <a:srgbClr val="FFFFCC"/>
        </a:lt2>
        <a:accent1>
          <a:srgbClr val="CCFF66"/>
        </a:accent1>
        <a:accent2>
          <a:srgbClr val="FFCC99"/>
        </a:accent2>
        <a:accent3>
          <a:srgbClr val="CDC5B4"/>
        </a:accent3>
        <a:accent4>
          <a:srgbClr val="DADADA"/>
        </a:accent4>
        <a:accent5>
          <a:srgbClr val="E2FFB8"/>
        </a:accent5>
        <a:accent6>
          <a:srgbClr val="E7B98A"/>
        </a:accent6>
        <a:hlink>
          <a:srgbClr val="666633"/>
        </a:hlink>
        <a:folHlink>
          <a:srgbClr val="CC9900"/>
        </a:folHlink>
      </a:clrScheme>
      <a:clrMap bg1="dk2" tx1="lt1" bg2="dk1" tx2="lt2" accent1="accent1" accent2="accent2" accent3="accent3" accent4="accent4" accent5="accent5" accent6="accent6" hlink="hlink" folHlink="folHlink"/>
    </a:extraClrScheme>
    <a:extraClrScheme>
      <a:clrScheme name="00001 2">
        <a:dk1>
          <a:srgbClr val="666633"/>
        </a:dk1>
        <a:lt1>
          <a:srgbClr val="FFFFFF"/>
        </a:lt1>
        <a:dk2>
          <a:srgbClr val="A18D58"/>
        </a:dk2>
        <a:lt2>
          <a:srgbClr val="FFFFCC"/>
        </a:lt2>
        <a:accent1>
          <a:srgbClr val="99CC00"/>
        </a:accent1>
        <a:accent2>
          <a:srgbClr val="99FF99"/>
        </a:accent2>
        <a:accent3>
          <a:srgbClr val="CDC5B4"/>
        </a:accent3>
        <a:accent4>
          <a:srgbClr val="DADADA"/>
        </a:accent4>
        <a:accent5>
          <a:srgbClr val="CAE2AA"/>
        </a:accent5>
        <a:accent6>
          <a:srgbClr val="8AE78A"/>
        </a:accent6>
        <a:hlink>
          <a:srgbClr val="666633"/>
        </a:hlink>
        <a:folHlink>
          <a:srgbClr val="FFCC99"/>
        </a:folHlink>
      </a:clrScheme>
      <a:clrMap bg1="dk2" tx1="lt1" bg2="dk1" tx2="lt2" accent1="accent1" accent2="accent2" accent3="accent3" accent4="accent4" accent5="accent5" accent6="accent6" hlink="hlink" folHlink="folHlink"/>
    </a:extraClrScheme>
    <a:extraClrScheme>
      <a:clrScheme name="00001 3">
        <a:dk1>
          <a:srgbClr val="666633"/>
        </a:dk1>
        <a:lt1>
          <a:srgbClr val="FFFFFF"/>
        </a:lt1>
        <a:dk2>
          <a:srgbClr val="A18D58"/>
        </a:dk2>
        <a:lt2>
          <a:srgbClr val="FFFFCC"/>
        </a:lt2>
        <a:accent1>
          <a:srgbClr val="99CC00"/>
        </a:accent1>
        <a:accent2>
          <a:srgbClr val="33CC33"/>
        </a:accent2>
        <a:accent3>
          <a:srgbClr val="CDC5B4"/>
        </a:accent3>
        <a:accent4>
          <a:srgbClr val="DADADA"/>
        </a:accent4>
        <a:accent5>
          <a:srgbClr val="CAE2AA"/>
        </a:accent5>
        <a:accent6>
          <a:srgbClr val="2DB92D"/>
        </a:accent6>
        <a:hlink>
          <a:srgbClr val="006600"/>
        </a:hlink>
        <a:folHlink>
          <a:srgbClr val="996633"/>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235</TotalTime>
  <Words>1144</Words>
  <Application>Microsoft PowerPoint</Application>
  <PresentationFormat>On-screen Show (4:3)</PresentationFormat>
  <Paragraphs>374</Paragraphs>
  <Slides>52</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52</vt:i4>
      </vt:variant>
    </vt:vector>
  </HeadingPairs>
  <TitlesOfParts>
    <vt:vector size="54" baseType="lpstr">
      <vt:lpstr>template</vt:lpstr>
      <vt:lpstr>CorelDRAW</vt:lpstr>
      <vt:lpstr>Slide 1</vt:lpstr>
      <vt:lpstr>Slide 2</vt:lpstr>
      <vt:lpstr>Slide 3</vt:lpstr>
      <vt:lpstr>Slide 4</vt:lpstr>
      <vt:lpstr>Slide 5</vt:lpstr>
      <vt:lpstr>Slide 6</vt:lpstr>
      <vt:lpstr>Slide 7</vt:lpstr>
      <vt:lpstr>Slide 8</vt:lpstr>
      <vt:lpstr>FADN у  РЕПУБЛИЦИ СРПСКОЈ И БиХ</vt:lpstr>
      <vt:lpstr>Slide 10</vt:lpstr>
      <vt:lpstr>Slide 11</vt:lpstr>
      <vt:lpstr>Slide 12</vt:lpstr>
      <vt:lpstr>Slide 13</vt:lpstr>
      <vt:lpstr>ПОЉОПРИВРЕДА У СИСТЕМУ ПДВ-а</vt:lpstr>
      <vt:lpstr>Slide 15</vt:lpstr>
      <vt:lpstr>Slide 16</vt:lpstr>
      <vt:lpstr>Slide 17</vt:lpstr>
      <vt:lpstr>Slide 18</vt:lpstr>
      <vt:lpstr>ПОВОЉНОСТИ ЗА ПОЉОПРИВРЕДНИКЕ</vt:lpstr>
      <vt:lpstr>Slide 20</vt:lpstr>
      <vt:lpstr>Категорије пољопривредних произвођача</vt:lpstr>
      <vt:lpstr>Посебан поступак опорезивања</vt:lpstr>
      <vt:lpstr>Паушална накнада</vt:lpstr>
      <vt:lpstr>Методе обрачуна ПДВ-а</vt:lpstr>
      <vt:lpstr>МЕТОД ОДУЗИМАЊА</vt:lpstr>
      <vt:lpstr>МЕТОДА САБИРАЊА </vt:lpstr>
      <vt:lpstr>КРЕДИТНИ МЕТОД ОБРАЧУНА ПДВ-а</vt:lpstr>
      <vt:lpstr>СПЕЦИФИЧНОСТИ ПОЉОПРИВРЕДНОГ РАЧУНОВОСДТВА</vt:lpstr>
      <vt:lpstr>Slide 29</vt:lpstr>
      <vt:lpstr>Slide 30</vt:lpstr>
      <vt:lpstr>Slide 31</vt:lpstr>
      <vt:lpstr>Slide 32</vt:lpstr>
      <vt:lpstr>Наставак:</vt:lpstr>
      <vt:lpstr>КАЛКУЛАЦИЈЕ У ПОЉОПРИВРЕДНОМ ПРЕДУЗЕЋУ</vt:lpstr>
      <vt:lpstr>Slide 35</vt:lpstr>
      <vt:lpstr>Slide 36</vt:lpstr>
      <vt:lpstr>Slide 37</vt:lpstr>
      <vt:lpstr>Slide 38</vt:lpstr>
      <vt:lpstr>Slide 39</vt:lpstr>
      <vt:lpstr>Slide 40</vt:lpstr>
      <vt:lpstr>Slide 41</vt:lpstr>
      <vt:lpstr>ОБИЉЕЖЈА КЊИГОВОДСТВЕНИХ ОБРАЗАЦА И ФАЗЕ У ЊИХОВОМ ПОПУЊАВАЊУ </vt:lpstr>
      <vt:lpstr>Slide 43</vt:lpstr>
      <vt:lpstr>Slide 44</vt:lpstr>
      <vt:lpstr>Slide 45</vt:lpstr>
      <vt:lpstr>Slide 46</vt:lpstr>
      <vt:lpstr>Slide 47</vt:lpstr>
      <vt:lpstr>Slide 48</vt:lpstr>
      <vt:lpstr>Slide 49</vt:lpstr>
      <vt:lpstr>Slide 50</vt:lpstr>
      <vt:lpstr>Slide 51</vt:lpstr>
      <vt:lpstr>Slide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Korisnik</dc:creator>
  <cp:lastModifiedBy>Anja</cp:lastModifiedBy>
  <cp:revision>24</cp:revision>
  <dcterms:created xsi:type="dcterms:W3CDTF">2014-12-09T18:43:57Z</dcterms:created>
  <dcterms:modified xsi:type="dcterms:W3CDTF">2016-01-18T12:07:34Z</dcterms:modified>
</cp:coreProperties>
</file>