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5" r:id="rId7"/>
    <p:sldId id="266" r:id="rId8"/>
    <p:sldId id="267" r:id="rId9"/>
    <p:sldId id="260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567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14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56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002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612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874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66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92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3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6B6B8-89C7-4003-ACC8-9D27504A014E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0399B-069F-457B-AEBF-91C1BB9A5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3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Pravo</a:t>
            </a:r>
            <a:r>
              <a:rPr lang="en-US" dirty="0" smtClean="0"/>
              <a:t> </a:t>
            </a:r>
            <a:r>
              <a:rPr lang="en-US" dirty="0" err="1" smtClean="0"/>
              <a:t>spoljne</a:t>
            </a:r>
            <a:r>
              <a:rPr lang="en-US" dirty="0" smtClean="0"/>
              <a:t> </a:t>
            </a:r>
            <a:r>
              <a:rPr lang="en-US" dirty="0" err="1" smtClean="0"/>
              <a:t>trgovine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36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Sadrzaj</a:t>
            </a:r>
            <a:r>
              <a:rPr lang="en-US" dirty="0" smtClean="0"/>
              <a:t> </a:t>
            </a:r>
            <a:r>
              <a:rPr lang="en-US" dirty="0" err="1" smtClean="0"/>
              <a:t>predmeta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Opšti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: </a:t>
            </a:r>
            <a:r>
              <a:rPr lang="en-US" dirty="0" err="1"/>
              <a:t>Teorijsko</a:t>
            </a:r>
            <a:r>
              <a:rPr lang="en-US" dirty="0"/>
              <a:t> </a:t>
            </a:r>
            <a:r>
              <a:rPr lang="en-US" dirty="0" err="1"/>
              <a:t>određenje</a:t>
            </a:r>
            <a:r>
              <a:rPr lang="en-US" dirty="0"/>
              <a:t> </a:t>
            </a:r>
            <a:r>
              <a:rPr lang="en-US" dirty="0" err="1"/>
              <a:t>Međunarodnog</a:t>
            </a:r>
            <a:r>
              <a:rPr lang="en-US" dirty="0"/>
              <a:t> </a:t>
            </a:r>
            <a:r>
              <a:rPr lang="en-US" dirty="0" err="1"/>
              <a:t>poslovnog</a:t>
            </a:r>
            <a:r>
              <a:rPr lang="en-US" dirty="0"/>
              <a:t> </a:t>
            </a:r>
            <a:r>
              <a:rPr lang="en-US" dirty="0" err="1"/>
              <a:t>prava</a:t>
            </a:r>
            <a:r>
              <a:rPr lang="en-US" dirty="0"/>
              <a:t> (MPP); </a:t>
            </a:r>
            <a:r>
              <a:rPr lang="en-US" dirty="0" err="1"/>
              <a:t>Pojam</a:t>
            </a:r>
            <a:r>
              <a:rPr lang="en-US" dirty="0"/>
              <a:t>, </a:t>
            </a:r>
            <a:r>
              <a:rPr lang="en-US" dirty="0" err="1"/>
              <a:t>predmet</a:t>
            </a:r>
            <a:r>
              <a:rPr lang="en-US" dirty="0"/>
              <a:t>, </a:t>
            </a:r>
            <a:r>
              <a:rPr lang="en-US" dirty="0" err="1"/>
              <a:t>nastanak</a:t>
            </a:r>
            <a:r>
              <a:rPr lang="en-US" dirty="0"/>
              <a:t> MPP-a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Međunarodnog</a:t>
            </a:r>
            <a:r>
              <a:rPr lang="en-US" dirty="0"/>
              <a:t> </a:t>
            </a:r>
            <a:r>
              <a:rPr lang="en-US" dirty="0" err="1"/>
              <a:t>ekonomskog</a:t>
            </a:r>
            <a:r>
              <a:rPr lang="en-US" dirty="0"/>
              <a:t> </a:t>
            </a:r>
            <a:r>
              <a:rPr lang="en-US" dirty="0" err="1"/>
              <a:t>prava</a:t>
            </a:r>
            <a:r>
              <a:rPr lang="en-US" dirty="0"/>
              <a:t>; </a:t>
            </a:r>
            <a:r>
              <a:rPr lang="en-US" dirty="0" err="1"/>
              <a:t>Izvori</a:t>
            </a:r>
            <a:r>
              <a:rPr lang="en-US" dirty="0"/>
              <a:t> MPP-a (</a:t>
            </a:r>
            <a:r>
              <a:rPr lang="en-US" dirty="0" err="1"/>
              <a:t>nacionalni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međunarodni</a:t>
            </a:r>
            <a:r>
              <a:rPr lang="en-US" dirty="0"/>
              <a:t> </a:t>
            </a:r>
            <a:r>
              <a:rPr lang="en-US" dirty="0" err="1"/>
              <a:t>izvori</a:t>
            </a:r>
            <a:r>
              <a:rPr lang="en-US" dirty="0"/>
              <a:t>); </a:t>
            </a:r>
            <a:r>
              <a:rPr lang="en-US" dirty="0" err="1"/>
              <a:t>Pravno</a:t>
            </a:r>
            <a:r>
              <a:rPr lang="en-US" dirty="0"/>
              <a:t> </a:t>
            </a:r>
            <a:r>
              <a:rPr lang="en-US" dirty="0" err="1"/>
              <a:t>regulisanje</a:t>
            </a:r>
            <a:r>
              <a:rPr lang="en-US" dirty="0"/>
              <a:t> </a:t>
            </a:r>
            <a:r>
              <a:rPr lang="en-US" dirty="0" err="1"/>
              <a:t>međunarodne</a:t>
            </a:r>
            <a:r>
              <a:rPr lang="en-US" dirty="0"/>
              <a:t> </a:t>
            </a:r>
            <a:r>
              <a:rPr lang="en-US" dirty="0" err="1"/>
              <a:t>trgovine</a:t>
            </a:r>
            <a:r>
              <a:rPr lang="en-US" dirty="0"/>
              <a:t> (</a:t>
            </a:r>
            <a:r>
              <a:rPr lang="en-US" dirty="0" err="1"/>
              <a:t>ugovorne</a:t>
            </a:r>
            <a:r>
              <a:rPr lang="en-US" dirty="0"/>
              <a:t> </a:t>
            </a:r>
            <a:r>
              <a:rPr lang="en-US" dirty="0" err="1"/>
              <a:t>klauzule</a:t>
            </a:r>
            <a:r>
              <a:rPr lang="en-US" dirty="0"/>
              <a:t> ); </a:t>
            </a:r>
            <a:r>
              <a:rPr lang="en-US" dirty="0" err="1"/>
              <a:t>Subjekti</a:t>
            </a:r>
            <a:r>
              <a:rPr lang="en-US" dirty="0"/>
              <a:t> MPP-a; </a:t>
            </a:r>
            <a:r>
              <a:rPr lang="en-US" dirty="0" err="1"/>
              <a:t>Međunarodne</a:t>
            </a:r>
            <a:r>
              <a:rPr lang="en-US" dirty="0"/>
              <a:t> </a:t>
            </a:r>
            <a:r>
              <a:rPr lang="en-US" dirty="0" err="1"/>
              <a:t>organizacije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subjekti</a:t>
            </a:r>
            <a:r>
              <a:rPr lang="en-US" dirty="0"/>
              <a:t> MPP-a; </a:t>
            </a:r>
            <a:r>
              <a:rPr lang="en-US" dirty="0" err="1"/>
              <a:t>Međunarodne</a:t>
            </a:r>
            <a:r>
              <a:rPr lang="en-US" dirty="0"/>
              <a:t> </a:t>
            </a:r>
            <a:r>
              <a:rPr lang="en-US" dirty="0" err="1"/>
              <a:t>organizacije</a:t>
            </a:r>
            <a:r>
              <a:rPr lang="en-US" dirty="0"/>
              <a:t> od </a:t>
            </a:r>
            <a:r>
              <a:rPr lang="en-US" dirty="0" err="1"/>
              <a:t>značaja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pravno</a:t>
            </a:r>
            <a:r>
              <a:rPr lang="en-US" dirty="0"/>
              <a:t> </a:t>
            </a:r>
            <a:r>
              <a:rPr lang="en-US" dirty="0" err="1"/>
              <a:t>regulisanje</a:t>
            </a:r>
            <a:r>
              <a:rPr lang="en-US" dirty="0"/>
              <a:t> </a:t>
            </a:r>
            <a:r>
              <a:rPr lang="en-US" dirty="0" err="1"/>
              <a:t>međunarodne</a:t>
            </a:r>
            <a:r>
              <a:rPr lang="en-US" dirty="0"/>
              <a:t> </a:t>
            </a:r>
            <a:r>
              <a:rPr lang="en-US" dirty="0" err="1"/>
              <a:t>trgovine</a:t>
            </a:r>
            <a:r>
              <a:rPr lang="en-US" dirty="0"/>
              <a:t>; </a:t>
            </a:r>
            <a:r>
              <a:rPr lang="en-US" dirty="0" err="1"/>
              <a:t>Regionalne</a:t>
            </a:r>
            <a:r>
              <a:rPr lang="en-US" dirty="0"/>
              <a:t> </a:t>
            </a:r>
            <a:r>
              <a:rPr lang="en-US" dirty="0" err="1"/>
              <a:t>ekonomske</a:t>
            </a:r>
            <a:r>
              <a:rPr lang="en-US" dirty="0"/>
              <a:t> </a:t>
            </a:r>
            <a:r>
              <a:rPr lang="en-US" dirty="0" err="1"/>
              <a:t>integracije</a:t>
            </a:r>
            <a:r>
              <a:rPr lang="en-US" dirty="0"/>
              <a:t>; </a:t>
            </a:r>
            <a:r>
              <a:rPr lang="en-US" dirty="0" err="1"/>
              <a:t>Država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subjekt</a:t>
            </a:r>
            <a:r>
              <a:rPr lang="en-US" dirty="0"/>
              <a:t> MPP-a; </a:t>
            </a:r>
            <a:r>
              <a:rPr lang="en-US" dirty="0" err="1"/>
              <a:t>Preduzeća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fizička</a:t>
            </a:r>
            <a:r>
              <a:rPr lang="en-US" dirty="0"/>
              <a:t> </a:t>
            </a:r>
            <a:r>
              <a:rPr lang="en-US" dirty="0" err="1"/>
              <a:t>lica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subjekti</a:t>
            </a:r>
            <a:r>
              <a:rPr lang="en-US" dirty="0"/>
              <a:t> MPP-a; </a:t>
            </a:r>
            <a:r>
              <a:rPr lang="en-US" dirty="0" err="1"/>
              <a:t>Pravni</a:t>
            </a:r>
            <a:r>
              <a:rPr lang="en-US" dirty="0"/>
              <a:t> </a:t>
            </a:r>
            <a:r>
              <a:rPr lang="en-US" dirty="0" err="1"/>
              <a:t>okviri</a:t>
            </a:r>
            <a:r>
              <a:rPr lang="en-US" dirty="0"/>
              <a:t> </a:t>
            </a:r>
            <a:r>
              <a:rPr lang="en-US" dirty="0" err="1"/>
              <a:t>stranog</a:t>
            </a:r>
            <a:r>
              <a:rPr lang="en-US" dirty="0"/>
              <a:t> </a:t>
            </a:r>
            <a:r>
              <a:rPr lang="en-US" dirty="0" err="1"/>
              <a:t>investiranja</a:t>
            </a:r>
            <a:r>
              <a:rPr lang="en-US" dirty="0"/>
              <a:t>; </a:t>
            </a:r>
            <a:r>
              <a:rPr lang="en-US" dirty="0" err="1"/>
              <a:t>Rješavanje</a:t>
            </a:r>
            <a:r>
              <a:rPr lang="en-US" dirty="0"/>
              <a:t> </a:t>
            </a:r>
            <a:r>
              <a:rPr lang="en-US" dirty="0" err="1"/>
              <a:t>međunarodnih</a:t>
            </a:r>
            <a:r>
              <a:rPr lang="en-US" dirty="0"/>
              <a:t> </a:t>
            </a:r>
            <a:r>
              <a:rPr lang="en-US" dirty="0" err="1"/>
              <a:t>trgovinskih</a:t>
            </a:r>
            <a:r>
              <a:rPr lang="en-US" dirty="0"/>
              <a:t> </a:t>
            </a:r>
            <a:r>
              <a:rPr lang="en-US" dirty="0" err="1"/>
              <a:t>sporova</a:t>
            </a:r>
            <a:r>
              <a:rPr lang="en-US" dirty="0"/>
              <a:t> (</a:t>
            </a:r>
            <a:r>
              <a:rPr lang="en-US" dirty="0" err="1"/>
              <a:t>međunarodne</a:t>
            </a:r>
            <a:r>
              <a:rPr lang="en-US" dirty="0"/>
              <a:t> </a:t>
            </a:r>
            <a:r>
              <a:rPr lang="en-US" dirty="0" err="1"/>
              <a:t>trgovinske</a:t>
            </a:r>
            <a:r>
              <a:rPr lang="en-US" dirty="0"/>
              <a:t> </a:t>
            </a:r>
            <a:r>
              <a:rPr lang="en-US" dirty="0" err="1"/>
              <a:t>arbitraže-pojam</a:t>
            </a:r>
            <a:r>
              <a:rPr lang="en-US" dirty="0"/>
              <a:t>, </a:t>
            </a:r>
            <a:r>
              <a:rPr lang="en-US" dirty="0" err="1"/>
              <a:t>značaj</a:t>
            </a:r>
            <a:r>
              <a:rPr lang="en-US" dirty="0"/>
              <a:t>, </a:t>
            </a:r>
            <a:r>
              <a:rPr lang="en-US" dirty="0" err="1"/>
              <a:t>izvori</a:t>
            </a:r>
            <a:r>
              <a:rPr lang="en-US" dirty="0"/>
              <a:t>, </a:t>
            </a:r>
            <a:r>
              <a:rPr lang="en-US" dirty="0" err="1"/>
              <a:t>vrste,postupak</a:t>
            </a:r>
            <a:r>
              <a:rPr lang="en-US" dirty="0"/>
              <a:t> </a:t>
            </a:r>
            <a:r>
              <a:rPr lang="en-US" dirty="0" err="1"/>
              <a:t>arbitraže</a:t>
            </a:r>
            <a:r>
              <a:rPr lang="en-US" dirty="0"/>
              <a:t>, </a:t>
            </a:r>
            <a:r>
              <a:rPr lang="en-US" dirty="0" err="1"/>
              <a:t>arbitražna</a:t>
            </a:r>
            <a:r>
              <a:rPr lang="en-US" dirty="0"/>
              <a:t> </a:t>
            </a:r>
            <a:r>
              <a:rPr lang="en-US" dirty="0" err="1"/>
              <a:t>odluka</a:t>
            </a:r>
            <a:r>
              <a:rPr lang="en-US" dirty="0"/>
              <a:t>, </a:t>
            </a:r>
            <a:r>
              <a:rPr lang="en-US" dirty="0" err="1"/>
              <a:t>njeno</a:t>
            </a:r>
            <a:r>
              <a:rPr lang="en-US" dirty="0"/>
              <a:t> </a:t>
            </a:r>
            <a:r>
              <a:rPr lang="en-US" dirty="0" err="1"/>
              <a:t>priznanje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izvršenje</a:t>
            </a:r>
            <a:r>
              <a:rPr lang="en-US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965663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Poseban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: </a:t>
            </a:r>
            <a:r>
              <a:rPr lang="en-US" dirty="0" err="1"/>
              <a:t>Zaključenje</a:t>
            </a:r>
            <a:r>
              <a:rPr lang="en-US" dirty="0"/>
              <a:t> </a:t>
            </a:r>
            <a:r>
              <a:rPr lang="en-US" dirty="0" err="1"/>
              <a:t>ugovora</a:t>
            </a:r>
            <a:r>
              <a:rPr lang="en-US" dirty="0"/>
              <a:t> o </a:t>
            </a:r>
            <a:r>
              <a:rPr lang="en-US" dirty="0" err="1"/>
              <a:t>međunarodnom</a:t>
            </a:r>
            <a:r>
              <a:rPr lang="en-US" dirty="0"/>
              <a:t> </a:t>
            </a:r>
            <a:r>
              <a:rPr lang="en-US" dirty="0" err="1"/>
              <a:t>prometu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međunarodnoj</a:t>
            </a:r>
            <a:r>
              <a:rPr lang="en-US" dirty="0"/>
              <a:t> </a:t>
            </a:r>
            <a:r>
              <a:rPr lang="en-US" dirty="0" err="1"/>
              <a:t>prodaji</a:t>
            </a:r>
            <a:r>
              <a:rPr lang="en-US" dirty="0"/>
              <a:t> robe; </a:t>
            </a:r>
            <a:r>
              <a:rPr lang="en-US" dirty="0" err="1"/>
              <a:t>Trgovinsko</a:t>
            </a:r>
            <a:r>
              <a:rPr lang="en-US" dirty="0"/>
              <a:t> </a:t>
            </a:r>
            <a:r>
              <a:rPr lang="en-US" dirty="0" err="1"/>
              <a:t>zastupanje</a:t>
            </a:r>
            <a:r>
              <a:rPr lang="en-US" dirty="0"/>
              <a:t>, </a:t>
            </a:r>
            <a:r>
              <a:rPr lang="en-US" dirty="0" err="1"/>
              <a:t>posredovanje</a:t>
            </a:r>
            <a:r>
              <a:rPr lang="en-US" dirty="0"/>
              <a:t>, </a:t>
            </a:r>
            <a:r>
              <a:rPr lang="en-US" dirty="0" err="1"/>
              <a:t>komision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međunarodnoj</a:t>
            </a:r>
            <a:r>
              <a:rPr lang="en-US" dirty="0"/>
              <a:t> </a:t>
            </a:r>
            <a:r>
              <a:rPr lang="en-US" dirty="0" err="1"/>
              <a:t>distribuciji</a:t>
            </a:r>
            <a:r>
              <a:rPr lang="en-US" dirty="0"/>
              <a:t>; </a:t>
            </a:r>
            <a:r>
              <a:rPr lang="en-US" dirty="0" err="1"/>
              <a:t>Međunarodni</a:t>
            </a:r>
            <a:r>
              <a:rPr lang="en-US" dirty="0"/>
              <a:t> </a:t>
            </a:r>
            <a:r>
              <a:rPr lang="en-US" dirty="0" err="1"/>
              <a:t>posao</a:t>
            </a:r>
            <a:r>
              <a:rPr lang="en-US" dirty="0"/>
              <a:t> </a:t>
            </a:r>
            <a:r>
              <a:rPr lang="en-US" dirty="0" err="1"/>
              <a:t>uskladištenja</a:t>
            </a:r>
            <a:r>
              <a:rPr lang="en-US" dirty="0"/>
              <a:t> robe; </a:t>
            </a:r>
            <a:r>
              <a:rPr lang="en-US" dirty="0" err="1"/>
              <a:t>Posao</a:t>
            </a:r>
            <a:r>
              <a:rPr lang="en-US" dirty="0"/>
              <a:t> </a:t>
            </a:r>
            <a:r>
              <a:rPr lang="en-US" dirty="0" err="1"/>
              <a:t>kontrole</a:t>
            </a:r>
            <a:r>
              <a:rPr lang="en-US" dirty="0"/>
              <a:t> </a:t>
            </a:r>
            <a:r>
              <a:rPr lang="en-US" dirty="0" err="1"/>
              <a:t>kvaliteta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ivantiteta</a:t>
            </a:r>
            <a:r>
              <a:rPr lang="en-US" dirty="0"/>
              <a:t> u </a:t>
            </a:r>
            <a:r>
              <a:rPr lang="en-US" dirty="0" err="1"/>
              <a:t>međunarodnom</a:t>
            </a:r>
            <a:r>
              <a:rPr lang="en-US" dirty="0"/>
              <a:t> </a:t>
            </a:r>
            <a:r>
              <a:rPr lang="en-US" dirty="0" err="1"/>
              <a:t>prometu</a:t>
            </a:r>
            <a:r>
              <a:rPr lang="en-US" dirty="0"/>
              <a:t>; </a:t>
            </a:r>
            <a:r>
              <a:rPr lang="en-US" dirty="0" err="1"/>
              <a:t>Uoovor</a:t>
            </a:r>
            <a:r>
              <a:rPr lang="en-US" dirty="0"/>
              <a:t> o </a:t>
            </a:r>
            <a:r>
              <a:rPr lang="en-US" dirty="0" err="1"/>
              <a:t>osiguranju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reosituranju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građenju</a:t>
            </a:r>
            <a:r>
              <a:rPr lang="en-US" dirty="0"/>
              <a:t> u </a:t>
            </a:r>
            <a:r>
              <a:rPr lang="en-US" dirty="0" err="1"/>
              <a:t>međunarodnom</a:t>
            </a:r>
            <a:r>
              <a:rPr lang="en-US" dirty="0"/>
              <a:t> </a:t>
            </a:r>
            <a:r>
              <a:rPr lang="en-US" dirty="0" err="1"/>
              <a:t>prometu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inžinjeringu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lizingu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faktoringu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barteru</a:t>
            </a:r>
            <a:r>
              <a:rPr lang="en-US" dirty="0"/>
              <a:t>; </a:t>
            </a:r>
            <a:r>
              <a:rPr lang="en-US" dirty="0" err="1"/>
              <a:t>Ugovor</a:t>
            </a:r>
            <a:r>
              <a:rPr lang="en-US" dirty="0"/>
              <a:t> o </a:t>
            </a:r>
            <a:r>
              <a:rPr lang="en-US" dirty="0" err="1"/>
              <a:t>lonu</a:t>
            </a:r>
            <a:r>
              <a:rPr lang="en-US" dirty="0"/>
              <a:t>; </a:t>
            </a:r>
            <a:r>
              <a:rPr lang="en-US" dirty="0" err="1"/>
              <a:t>Turistički</a:t>
            </a:r>
            <a:r>
              <a:rPr lang="en-US" dirty="0"/>
              <a:t> </a:t>
            </a:r>
            <a:r>
              <a:rPr lang="en-US" dirty="0" err="1"/>
              <a:t>poslovi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inostranstvom</a:t>
            </a:r>
            <a:r>
              <a:rPr lang="en-US" dirty="0"/>
              <a:t>; </a:t>
            </a:r>
            <a:r>
              <a:rPr lang="en-US" dirty="0" err="1"/>
              <a:t>Međunarodna</a:t>
            </a:r>
            <a:r>
              <a:rPr lang="en-US" dirty="0"/>
              <a:t> </a:t>
            </a:r>
            <a:r>
              <a:rPr lang="en-US" dirty="0" err="1"/>
              <a:t>plaćanja</a:t>
            </a:r>
            <a:r>
              <a:rPr lang="en-US" dirty="0"/>
              <a:t>; </a:t>
            </a:r>
            <a:r>
              <a:rPr lang="en-US" dirty="0" err="1"/>
              <a:t>Kreditni</a:t>
            </a:r>
            <a:r>
              <a:rPr lang="en-US" dirty="0"/>
              <a:t> </a:t>
            </a:r>
            <a:r>
              <a:rPr lang="en-US" dirty="0" err="1"/>
              <a:t>poslovi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inostranstvom</a:t>
            </a:r>
            <a:r>
              <a:rPr lang="en-US" dirty="0"/>
              <a:t>; </a:t>
            </a:r>
            <a:r>
              <a:rPr lang="en-US" dirty="0" err="1"/>
              <a:t>Bankarske</a:t>
            </a:r>
            <a:r>
              <a:rPr lang="en-US" dirty="0"/>
              <a:t> </a:t>
            </a:r>
            <a:r>
              <a:rPr lang="en-US" dirty="0" err="1"/>
              <a:t>garancije</a:t>
            </a:r>
            <a:r>
              <a:rPr lang="en-US" dirty="0"/>
              <a:t>; </a:t>
            </a:r>
            <a:r>
              <a:rPr lang="en-US" dirty="0" err="1"/>
              <a:t>Međunarodni</a:t>
            </a:r>
            <a:r>
              <a:rPr lang="en-US" dirty="0"/>
              <a:t> </a:t>
            </a:r>
            <a:r>
              <a:rPr lang="en-US" dirty="0" err="1"/>
              <a:t>dokumentarni</a:t>
            </a:r>
            <a:r>
              <a:rPr lang="en-US" dirty="0"/>
              <a:t> </a:t>
            </a:r>
            <a:r>
              <a:rPr lang="en-US" dirty="0" err="1"/>
              <a:t>akreditiv</a:t>
            </a:r>
            <a:r>
              <a:rPr lang="en-US" dirty="0"/>
              <a:t>; </a:t>
            </a:r>
            <a:r>
              <a:rPr lang="en-US" dirty="0" err="1"/>
              <a:t>Kliring</a:t>
            </a:r>
            <a:r>
              <a:rPr lang="en-US" dirty="0"/>
              <a:t>; </a:t>
            </a:r>
            <a:r>
              <a:rPr lang="en-US" dirty="0" err="1"/>
              <a:t>Strana</a:t>
            </a:r>
            <a:r>
              <a:rPr lang="en-US" dirty="0"/>
              <a:t> </a:t>
            </a:r>
            <a:r>
              <a:rPr lang="en-US" dirty="0" err="1"/>
              <a:t>ulaganja</a:t>
            </a:r>
            <a:r>
              <a:rPr lang="en-US" dirty="0"/>
              <a:t>; </a:t>
            </a:r>
            <a:r>
              <a:rPr lang="en-US" dirty="0" err="1"/>
              <a:t>Međunarodno</a:t>
            </a:r>
            <a:r>
              <a:rPr lang="en-US" dirty="0"/>
              <a:t> </a:t>
            </a:r>
            <a:r>
              <a:rPr lang="en-US" dirty="0" err="1"/>
              <a:t>poslovno</a:t>
            </a:r>
            <a:r>
              <a:rPr lang="en-US" dirty="0"/>
              <a:t> </a:t>
            </a:r>
            <a:r>
              <a:rPr lang="en-US" dirty="0" err="1"/>
              <a:t>udruženje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7140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dirty="0"/>
              <a:t>1. POJAM I PREDMET MEĐUNARODNOG POSLOVNOG PRAVA</a:t>
            </a:r>
          </a:p>
          <a:p>
            <a:pPr fontAlgn="base"/>
            <a:r>
              <a:rPr lang="en-US" dirty="0" err="1"/>
              <a:t>Međunarodno</a:t>
            </a:r>
            <a:r>
              <a:rPr lang="en-US" dirty="0"/>
              <a:t> </a:t>
            </a:r>
            <a:r>
              <a:rPr lang="en-US" dirty="0" err="1"/>
              <a:t>poslovno</a:t>
            </a:r>
            <a:r>
              <a:rPr lang="en-US" dirty="0"/>
              <a:t> </a:t>
            </a:r>
            <a:r>
              <a:rPr lang="en-US" dirty="0" err="1"/>
              <a:t>pravo</a:t>
            </a:r>
            <a:r>
              <a:rPr lang="en-US" dirty="0"/>
              <a:t> je </a:t>
            </a:r>
            <a:r>
              <a:rPr lang="en-US" dirty="0" err="1"/>
              <a:t>skup</a:t>
            </a:r>
            <a:r>
              <a:rPr lang="en-US" dirty="0"/>
              <a:t> </a:t>
            </a:r>
            <a:r>
              <a:rPr lang="en-US" dirty="0" err="1"/>
              <a:t>pravnih</a:t>
            </a:r>
            <a:r>
              <a:rPr lang="en-US" dirty="0"/>
              <a:t> </a:t>
            </a:r>
            <a:r>
              <a:rPr lang="en-US" dirty="0" err="1"/>
              <a:t>pravila</a:t>
            </a:r>
            <a:r>
              <a:rPr lang="en-US" dirty="0"/>
              <a:t> </a:t>
            </a:r>
            <a:r>
              <a:rPr lang="en-US" dirty="0" err="1"/>
              <a:t>kojima</a:t>
            </a:r>
            <a:r>
              <a:rPr lang="en-US" dirty="0"/>
              <a:t> se </a:t>
            </a:r>
            <a:r>
              <a:rPr lang="en-US" dirty="0" err="1"/>
              <a:t>regulišu</a:t>
            </a:r>
            <a:r>
              <a:rPr lang="en-US" dirty="0"/>
              <a:t> </a:t>
            </a:r>
            <a:r>
              <a:rPr lang="en-US" dirty="0" err="1"/>
              <a:t>međunarodni</a:t>
            </a:r>
            <a:r>
              <a:rPr lang="en-US" dirty="0"/>
              <a:t> </a:t>
            </a:r>
            <a:r>
              <a:rPr lang="en-US" dirty="0" err="1"/>
              <a:t>ekonomski</a:t>
            </a:r>
            <a:endParaRPr lang="en-US" dirty="0"/>
          </a:p>
          <a:p>
            <a:pPr fontAlgn="base"/>
            <a:r>
              <a:rPr lang="en-US" dirty="0" err="1"/>
              <a:t>odnosi</a:t>
            </a:r>
            <a:r>
              <a:rPr lang="en-US" dirty="0"/>
              <a:t>. To je </a:t>
            </a:r>
            <a:r>
              <a:rPr lang="en-US" dirty="0" err="1"/>
              <a:t>disciplina</a:t>
            </a:r>
            <a:r>
              <a:rPr lang="en-US" dirty="0"/>
              <a:t> </a:t>
            </a:r>
            <a:r>
              <a:rPr lang="en-US" dirty="0" err="1"/>
              <a:t>koja</a:t>
            </a:r>
            <a:r>
              <a:rPr lang="en-US" dirty="0"/>
              <a:t> se </a:t>
            </a:r>
            <a:r>
              <a:rPr lang="en-US" dirty="0" err="1"/>
              <a:t>povezuje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privrednim</a:t>
            </a:r>
            <a:r>
              <a:rPr lang="en-US" dirty="0"/>
              <a:t> </a:t>
            </a:r>
            <a:r>
              <a:rPr lang="en-US" dirty="0" err="1"/>
              <a:t>pravom</a:t>
            </a:r>
            <a:r>
              <a:rPr lang="en-US" dirty="0"/>
              <a:t>, </a:t>
            </a:r>
            <a:r>
              <a:rPr lang="en-US" dirty="0" err="1"/>
              <a:t>međunarodnim</a:t>
            </a:r>
            <a:r>
              <a:rPr lang="en-US" dirty="0"/>
              <a:t> </a:t>
            </a:r>
            <a:r>
              <a:rPr lang="en-US" dirty="0" err="1"/>
              <a:t>javnim</a:t>
            </a:r>
            <a:r>
              <a:rPr lang="en-US" dirty="0"/>
              <a:t> </a:t>
            </a:r>
            <a:r>
              <a:rPr lang="en-US" dirty="0" err="1"/>
              <a:t>pravom</a:t>
            </a:r>
            <a:r>
              <a:rPr lang="en-US" dirty="0"/>
              <a:t>,</a:t>
            </a:r>
          </a:p>
          <a:p>
            <a:pPr fontAlgn="base"/>
            <a:r>
              <a:rPr lang="en-US" dirty="0" err="1"/>
              <a:t>međunarodnim</a:t>
            </a:r>
            <a:r>
              <a:rPr lang="en-US" dirty="0"/>
              <a:t> </a:t>
            </a:r>
            <a:r>
              <a:rPr lang="en-US" dirty="0" err="1"/>
              <a:t>privatnim</a:t>
            </a:r>
            <a:r>
              <a:rPr lang="en-US" dirty="0"/>
              <a:t> </a:t>
            </a:r>
            <a:r>
              <a:rPr lang="en-US" dirty="0" err="1"/>
              <a:t>pravom</a:t>
            </a:r>
            <a:r>
              <a:rPr lang="en-US" dirty="0"/>
              <a:t>,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drugim</a:t>
            </a:r>
            <a:r>
              <a:rPr lang="en-US" dirty="0"/>
              <a:t> </a:t>
            </a:r>
            <a:r>
              <a:rPr lang="en-US" dirty="0" err="1"/>
              <a:t>granama</a:t>
            </a:r>
            <a:r>
              <a:rPr lang="en-US" dirty="0"/>
              <a:t> </a:t>
            </a:r>
            <a:r>
              <a:rPr lang="en-US" dirty="0" err="1"/>
              <a:t>prava</a:t>
            </a:r>
            <a:r>
              <a:rPr lang="en-US" dirty="0"/>
              <a:t>.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predmet</a:t>
            </a:r>
            <a:r>
              <a:rPr lang="en-US" dirty="0"/>
              <a:t> </a:t>
            </a:r>
            <a:r>
              <a:rPr lang="en-US" dirty="0" err="1"/>
              <a:t>proučavanja</a:t>
            </a:r>
            <a:r>
              <a:rPr lang="en-US" dirty="0"/>
              <a:t> </a:t>
            </a:r>
            <a:r>
              <a:rPr lang="en-US" dirty="0" err="1"/>
              <a:t>obuhvata</a:t>
            </a:r>
            <a:endParaRPr lang="en-US" dirty="0"/>
          </a:p>
          <a:p>
            <a:pPr fontAlgn="base"/>
            <a:r>
              <a:rPr lang="en-US" dirty="0" err="1"/>
              <a:t>međunarodne</a:t>
            </a:r>
            <a:r>
              <a:rPr lang="en-US" dirty="0"/>
              <a:t> </a:t>
            </a:r>
            <a:r>
              <a:rPr lang="en-US" dirty="0" err="1"/>
              <a:t>pravne</a:t>
            </a:r>
            <a:r>
              <a:rPr lang="en-US" dirty="0"/>
              <a:t> </a:t>
            </a:r>
            <a:r>
              <a:rPr lang="en-US" dirty="0" err="1"/>
              <a:t>odnose</a:t>
            </a:r>
            <a:r>
              <a:rPr lang="en-US" dirty="0"/>
              <a:t>, </a:t>
            </a:r>
            <a:r>
              <a:rPr lang="en-US" dirty="0" err="1"/>
              <a:t>promet</a:t>
            </a:r>
            <a:r>
              <a:rPr lang="en-US" dirty="0"/>
              <a:t> </a:t>
            </a:r>
            <a:r>
              <a:rPr lang="en-US" dirty="0" err="1"/>
              <a:t>roba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usluga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s </a:t>
            </a:r>
            <a:r>
              <a:rPr lang="en-US" dirty="0" err="1"/>
              <a:t>tim</a:t>
            </a:r>
            <a:r>
              <a:rPr lang="en-US" dirty="0"/>
              <a:t> u </a:t>
            </a:r>
            <a:r>
              <a:rPr lang="en-US" dirty="0" err="1"/>
              <a:t>vezi</a:t>
            </a:r>
            <a:r>
              <a:rPr lang="en-US" dirty="0"/>
              <a:t> se </a:t>
            </a:r>
            <a:r>
              <a:rPr lang="en-US" dirty="0" err="1"/>
              <a:t>zaključuju</a:t>
            </a:r>
            <a:r>
              <a:rPr lang="en-US" dirty="0"/>
              <a:t> </a:t>
            </a:r>
            <a:r>
              <a:rPr lang="en-US" dirty="0" err="1"/>
              <a:t>međunarodni</a:t>
            </a:r>
            <a:r>
              <a:rPr lang="en-US" dirty="0"/>
              <a:t> </a:t>
            </a:r>
            <a:r>
              <a:rPr lang="en-US" dirty="0" err="1"/>
              <a:t>ugovori</a:t>
            </a:r>
            <a:r>
              <a:rPr lang="en-US" dirty="0" smtClean="0"/>
              <a:t>.</a:t>
            </a:r>
            <a:endParaRPr lang="en-US" dirty="0"/>
          </a:p>
          <a:p>
            <a:pPr marL="0" indent="0" fontAlgn="base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02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541549" y="2877909"/>
            <a:ext cx="910890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UVODNI DEO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POJAM I PREDMET MEĐUNARODNOG POSLOVNOG PRAVA)IZVORI MEĐUNARODNOG POSLOVNOG PRAVA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NAČELA I PRINCIPI MEĐUNARODNOG POSLOVANJA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OPŠTI DEO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DRŽAVA KAO SUBJEKT MEĐUNARODNOG POSLOVNOG PRAVA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ORGANIZACIJA UJEDINJENIH NACIJA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IOPŠTI SPORAZUM O CARINI I TRGOVINI (GATT))SVETSKA TRGOVINSKA ORGANIZACIJA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BANKA ZA OBNOVU I RAZVOJ (IBRD)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MEĐUNARODNA TRGOVINSKA KOMORA (ICC)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7310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172763" y="3278018"/>
            <a:ext cx="584647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OSTALE ORGANIZACIJE</a:t>
            </a:r>
            <a:endParaRPr kumimoji="0" lang="sr-Latn-R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SEVERNO-AMERIČKI </a:t>
            </a: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SPORAZUM O SLOBODNOJ TRGOVINSKOJ RAZMENI (NAFTA)</a:t>
            </a:r>
            <a:endParaRPr kumimoji="0" lang="sr-Latn-R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ORGANIZACIJA ZEMALJA IZVOZNICA NAFTE (OPEC</a:t>
            </a: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sr-Latn-R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EKONOMSKE </a:t>
            </a: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INTEGRACIJE U SVETU I CARINSKA UNIJA</a:t>
            </a:r>
            <a:endParaRPr kumimoji="0" lang="sr-Latn-R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SLOBODNE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ZONE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sr-Latn-R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PRIVREDNE </a:t>
            </a: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ORGANIZACIJE KAO SUBJEKTI MEĐUNARODNOG POSLOVNOG PRAVA</a:t>
            </a:r>
            <a:endParaRPr kumimoji="0" lang="sr-Latn-R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MULTINACIONALNA </a:t>
            </a:r>
            <a:r>
              <a:rPr kumimoji="0" lang="sr-Latn-RS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PREDUZEĆA</a:t>
            </a:r>
            <a:endParaRPr kumimoji="0" lang="sr-Latn-R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979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66958" y="2958415"/>
            <a:ext cx="985808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OPŠTE KARAKTERISTIKE I PITANJA KOJA SE ODNOSE NA ZAKLJUČENJE MEĐUNARODNIH PRIVREDNIH UGOVORA</a:t>
            </a:r>
            <a:endParaRPr kumimoji="0" lang="it-IT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NEKE ZAJEDNIČKE KARAKTERISTIKE UGOVORA U MEĐUNARODNOM POSLOVNOM   PRAVU</a:t>
            </a:r>
            <a:endParaRPr kumimoji="0" lang="it-IT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UGOVOR O MEĐUNARODNOJ PRODAJI ROBE</a:t>
            </a:r>
            <a:endParaRPr kumimoji="0" lang="hr-HR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BEČKA KONVENCIJA O MEĐUNARODNOJ PRODAJI ROBA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UGOVOR O MEĐUNARODNOM TRGOVINSKOM POSREDOVANJU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UGOVOR O MEĐUNARODNOM TRGOVINSKOM ZASTUPANJU (AGENTURI)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KOMISIONI POSAO U MEĐUNARODNOM POSLOVANJU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85306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253248" y="2123856"/>
            <a:ext cx="7685502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l-SI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UGOVOR O OSIGURANJU</a:t>
            </a:r>
            <a:endParaRPr kumimoji="0" lang="sl-SI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UGOVOR O LIZINGU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UGOVORI O MEĐUNARODNOM PREVOZU</a:t>
            </a:r>
            <a:endParaRPr kumimoji="0" lang="it-IT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UGOVOR O MEĐUNARODNOM PREVOZU ROBE U POMORSKOJ PLOVIDBI</a:t>
            </a:r>
            <a:endParaRPr kumimoji="0" lang="it-IT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UGOVOR O MEĐUNARODNOM KOMBINOVANOM PREVOZU ROBE</a:t>
            </a:r>
            <a:endParaRPr kumimoji="0" lang="it-IT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UGOVOR O MEĐUNARODNOM TRANSPORTU ROBE UNUTRAŠNJIM PLOVNIM PUTEVIMA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MEĐUNARODNI PREVOZ ŽELEZNICOM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DRUMSKI PREVOZ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MEĐUNARODNI VAZDUŠNI PREVOZ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UGOVOR O MEĐUNARODNOM OTPREMANJU (MEĐUNARODNA ŠPEDICIJA)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KREDITNI POSLOVI I UGOVORI O MEĐUNARODNOM KREDITU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VRSTE UGOVORA O MEĐUNARODNOM KREDITU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AKREDITIV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UGOVOR O FAKTORINGU</a:t>
            </a:r>
            <a:endParaRPr lang="en-US" altLang="en-US" sz="1400" dirty="0"/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l-SI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UGOVOR O FRANŠIZINGU</a:t>
            </a:r>
            <a:endParaRPr kumimoji="0" lang="sl-SI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UGOVOR O INŽENJERINGU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r-Latn-R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MEĐUNARODNI UGOVOR O TRANSFERU TEHNOLOGIJE</a:t>
            </a:r>
            <a:endParaRPr kumimoji="0" lang="sr-Latn-R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66802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dirty="0"/>
              <a:t>Međunarodni i trgovinski karakter ugovora </a:t>
            </a:r>
            <a:endParaRPr lang="en-US" dirty="0"/>
          </a:p>
          <a:p>
            <a:pPr lvl="0"/>
            <a:r>
              <a:rPr lang="sl-SI" dirty="0"/>
              <a:t>Određenje merodavnog prava i nadležnosti za rešavanje sporova</a:t>
            </a:r>
            <a:endParaRPr lang="en-US" dirty="0"/>
          </a:p>
          <a:p>
            <a:pPr lvl="0"/>
            <a:r>
              <a:rPr lang="sl-SI" dirty="0"/>
              <a:t>Pojam unifikacije i harmonizacije</a:t>
            </a:r>
            <a:endParaRPr lang="en-US" dirty="0"/>
          </a:p>
          <a:p>
            <a:pPr lvl="0"/>
            <a:r>
              <a:rPr lang="sl-SI" dirty="0"/>
              <a:t>Pravna sredstva unifikacije i harmonizacije - međunarodni ugovori, model zakoni, tipski ugovori i opšti uslovi ugovora, jednoobrazna pravila, pravni vodiči, model ugovori i model klauzule</a:t>
            </a:r>
            <a:endParaRPr lang="en-US" dirty="0"/>
          </a:p>
          <a:p>
            <a:pPr lvl="0"/>
            <a:r>
              <a:rPr lang="sl-SI" dirty="0"/>
              <a:t>Konvencija UN o međunarodnoj prodaji robe </a:t>
            </a:r>
            <a:endParaRPr lang="en-US" dirty="0"/>
          </a:p>
          <a:p>
            <a:pPr marL="0" lv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745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sl-SI" dirty="0"/>
              <a:t>Ugovor o međunarodnoj prodaji robe – pojam, međunarodni karakter, pravne osobine, bitni elementi, izvori prava, osnovna prava i obaveze ugovornih strana</a:t>
            </a:r>
            <a:endParaRPr lang="en-US" dirty="0"/>
          </a:p>
          <a:p>
            <a:pPr lvl="0"/>
            <a:r>
              <a:rPr lang="sl-SI" dirty="0"/>
              <a:t>Obaveza isporuke iz ugovora o međunarodnoj prodaji robe</a:t>
            </a:r>
            <a:endParaRPr lang="en-US" dirty="0"/>
          </a:p>
          <a:p>
            <a:pPr lvl="0"/>
            <a:r>
              <a:rPr lang="sl-SI" dirty="0"/>
              <a:t>Pravne posledice docnje u isporuci</a:t>
            </a:r>
            <a:endParaRPr lang="en-US" dirty="0"/>
          </a:p>
          <a:p>
            <a:pPr lvl="0"/>
            <a:r>
              <a:rPr lang="sl-SI" dirty="0"/>
              <a:t>Odgovornost prodavca za materijalne nedostatke</a:t>
            </a:r>
            <a:endParaRPr lang="en-US" dirty="0"/>
          </a:p>
          <a:p>
            <a:pPr lvl="0"/>
            <a:r>
              <a:rPr lang="sl-SI" dirty="0"/>
              <a:t>Odgovornost prodavca za pravne nedostatke</a:t>
            </a:r>
            <a:endParaRPr lang="en-US" dirty="0"/>
          </a:p>
          <a:p>
            <a:pPr lvl="0"/>
            <a:r>
              <a:rPr lang="sl-SI" dirty="0"/>
              <a:t>Obaveza isplate cene iz ugovora o međunarodnoj prodaji robe</a:t>
            </a:r>
            <a:endParaRPr lang="en-US" dirty="0"/>
          </a:p>
          <a:p>
            <a:pPr lvl="0"/>
            <a:r>
              <a:rPr lang="sl-SI" dirty="0"/>
              <a:t>Obaveza preuzimanja isporuke iz ugovora o međunarodnoj prodaji robe</a:t>
            </a:r>
            <a:endParaRPr lang="en-US" dirty="0"/>
          </a:p>
          <a:p>
            <a:pPr lvl="0"/>
            <a:r>
              <a:rPr lang="sl-SI" dirty="0"/>
              <a:t>Prodaja sa zadržavanjem prava svojine i prodaja sa obročnim otplatama cene</a:t>
            </a:r>
            <a:endParaRPr lang="en-US" dirty="0"/>
          </a:p>
          <a:p>
            <a:pPr lvl="0"/>
            <a:r>
              <a:rPr lang="sl-SI" dirty="0"/>
              <a:t>Ugovor o posredovanju u međunarodnom prometu - pojam, međunarodni karakter, pravne osobine, bitni elementi, vrste, izvori prava, razgraničenje u odnosu na trgovinsko zastupanje, merodavno pravo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394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sl-SI" dirty="0"/>
              <a:t>Prava i obaveze ugovornih strana iz ugovora o posredovanju u međunarodnom prometu  </a:t>
            </a:r>
            <a:endParaRPr lang="en-US" dirty="0"/>
          </a:p>
          <a:p>
            <a:pPr lvl="0"/>
            <a:r>
              <a:rPr lang="sl-SI" dirty="0"/>
              <a:t>Ugovor o međunarodnom trgovinskom zastupanju - pojam, međunarodni karakter, pravne osobine, bitni elementi, vrste, izvori prava, merodavno pravo</a:t>
            </a:r>
            <a:endParaRPr lang="en-US" dirty="0"/>
          </a:p>
          <a:p>
            <a:r>
              <a:rPr lang="sl-SI" dirty="0"/>
              <a:t>101. Prava i obaveze ugovornih strana iz ugovora o međunarodnom trgovinskom zastupanju</a:t>
            </a:r>
            <a:endParaRPr lang="en-US" dirty="0"/>
          </a:p>
          <a:p>
            <a:r>
              <a:rPr lang="sl-SI" dirty="0"/>
              <a:t>102. Ugovor o komisionu u međunarodnom prometu - pojam, međunarodni karakter, pravne osobine, bitni elementi, izvori prava, razgraničenje u odnosu na trgovinsko zastupanje, vrste, merodavno pravo</a:t>
            </a:r>
            <a:endParaRPr lang="en-US" dirty="0"/>
          </a:p>
          <a:p>
            <a:r>
              <a:rPr lang="sl-SI" dirty="0"/>
              <a:t>103. Prava i obaveze ugovornih strana iz ugovora o komisionu u međunarodnom prometu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3011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Arbitrazno</a:t>
            </a:r>
            <a:r>
              <a:rPr lang="en-US" dirty="0" smtClean="0"/>
              <a:t> </a:t>
            </a:r>
            <a:r>
              <a:rPr lang="en-US" dirty="0" err="1" smtClean="0"/>
              <a:t>resavanje</a:t>
            </a:r>
            <a:r>
              <a:rPr lang="en-US" dirty="0" smtClean="0"/>
              <a:t> </a:t>
            </a:r>
            <a:r>
              <a:rPr lang="en-US" dirty="0" err="1" smtClean="0"/>
              <a:t>trgovinskih</a:t>
            </a:r>
            <a:r>
              <a:rPr lang="en-US" dirty="0" smtClean="0"/>
              <a:t> </a:t>
            </a:r>
            <a:r>
              <a:rPr lang="en-US" dirty="0" err="1" smtClean="0"/>
              <a:t>sporova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l-SI" dirty="0"/>
              <a:t>. Pojam, vrste i osnovne karakteristike arbitraže</a:t>
            </a:r>
            <a:endParaRPr lang="en-US" dirty="0"/>
          </a:p>
          <a:p>
            <a:r>
              <a:rPr lang="sl-SI" dirty="0" smtClean="0"/>
              <a:t>Izvori </a:t>
            </a:r>
            <a:r>
              <a:rPr lang="sl-SI" dirty="0"/>
              <a:t>prava međunarodne trgovinske arbitraže</a:t>
            </a:r>
            <a:endParaRPr lang="en-US" dirty="0"/>
          </a:p>
          <a:p>
            <a:r>
              <a:rPr lang="sl-SI" dirty="0" smtClean="0"/>
              <a:t>Ugovor </a:t>
            </a:r>
            <a:r>
              <a:rPr lang="sl-SI" dirty="0"/>
              <a:t>o arbitraži – pojam, bitni elementi, ostali elementi, standardne i model arbitražne klauzule</a:t>
            </a:r>
            <a:endParaRPr lang="en-US" dirty="0"/>
          </a:p>
          <a:p>
            <a:r>
              <a:rPr lang="sl-SI" dirty="0" smtClean="0"/>
              <a:t> </a:t>
            </a:r>
            <a:r>
              <a:rPr lang="sl-SI" dirty="0"/>
              <a:t>Punovažnost ugovora o arbitraži</a:t>
            </a:r>
            <a:endParaRPr lang="en-US" dirty="0"/>
          </a:p>
          <a:p>
            <a:r>
              <a:rPr lang="sl-SI" dirty="0" smtClean="0"/>
              <a:t> </a:t>
            </a:r>
            <a:r>
              <a:rPr lang="sl-SI" dirty="0"/>
              <a:t>Konstituisanje arbitražnog veća – broj arbitara, način njihovog imenovanja, nacionalnost i neutralnost arbitara, kvalifikacije arbitara</a:t>
            </a:r>
            <a:endParaRPr lang="en-US" dirty="0"/>
          </a:p>
          <a:p>
            <a:r>
              <a:rPr lang="sl-SI" dirty="0" smtClean="0"/>
              <a:t>Nezavisnost </a:t>
            </a:r>
            <a:r>
              <a:rPr lang="sl-SI" dirty="0"/>
              <a:t>i nepristrasnost arbitara, izuzeće arbitara</a:t>
            </a:r>
            <a:endParaRPr lang="en-US" dirty="0"/>
          </a:p>
          <a:p>
            <a:r>
              <a:rPr lang="sl-SI" dirty="0" smtClean="0"/>
              <a:t>Arbitražna </a:t>
            </a:r>
            <a:r>
              <a:rPr lang="sl-SI" dirty="0"/>
              <a:t>odluka – pojam, vrste i donošenje, poništaj arbitražne odluke, priznanje i izvršenje arbitraže odluke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277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809</Words>
  <Application>Microsoft Office PowerPoint</Application>
  <PresentationFormat>Widescreen</PresentationFormat>
  <Paragraphs>77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Pravo spoljne trgovine </vt:lpstr>
      <vt:lpstr>Sadrzaj predmeta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Arbitrazno resavanje trgovinskih sporova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Pravo spoljne trgovine </dc:title>
  <dc:creator>User</dc:creator>
  <cp:lastModifiedBy>User</cp:lastModifiedBy>
  <cp:revision>9</cp:revision>
  <dcterms:created xsi:type="dcterms:W3CDTF">2020-03-19T16:31:14Z</dcterms:created>
  <dcterms:modified xsi:type="dcterms:W3CDTF">2020-03-20T20:44:13Z</dcterms:modified>
</cp:coreProperties>
</file>