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23A26-9583-4302-882D-4765E18E3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60193-11A8-404D-8295-3985329BAE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r-Latn-B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D0A247-AE90-4E76-9461-55D286F4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89DCA-D977-4F56-BEC7-885248534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FB04-9C0D-44B0-B52C-64C9A5930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423254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06AFA-DC84-4610-A48D-E732E11E5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DFCC5C-E59F-4211-AC47-41A835C4DE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EE8AA-DE54-4E68-841B-446AC49A4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0F1F50-4263-44F4-B21B-06D402CD6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720B6A-C9EE-45E1-AE55-F23DA953A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493574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8EA449-8B79-42F5-8FDF-A45BE8BD0A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70259A-5CB1-40D3-80CB-40C6D55A02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1881D-E49B-473C-BF51-D2ACC905B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0DD6AC-E2FA-4812-B031-B35A356EB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76755-AB5F-4C73-9BF4-9934FE77B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404626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2BA48-7183-4E68-93FD-ACCA2DFD3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D205EC-F979-4F3B-9524-29C414C411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675F8-5CE7-44D1-9A86-9E0239DE6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C20755-B8ED-4A82-93DB-8763D30CB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50129-DB73-40D3-953F-FA0BDEEA6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3317496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08BF3-187B-41AB-842A-639D48187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7B6B19-7CEF-4029-892D-D1756CD5B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B49EB-BE0C-4F98-85E9-B0CB4EBD2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DFB5F4-F65A-4881-AAF2-FAE95D233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C7A2-8173-4963-AF73-507250F63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4055163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57282-D7E3-4E14-99A2-026934C5A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1223D-0D2A-4D23-9A3B-46C4D5068A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EF2651-A2D2-4DD0-B2FC-4A4D609709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7D2C09-0E12-492E-BE94-7A2BAF625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90C586-CC1C-4CAF-8184-371F2CF5C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6ED17-60A1-463C-A5A6-E4C390AB0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3199606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5764B-7EB3-4CE8-8F0E-CC2D4BA05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AAA04A-A3C7-4FBA-8B23-EC3EB24881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185D0C-3C5F-4DDB-860B-D4623889FC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B9107F-6B3E-4439-BE8A-9FF7F5C8A7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A8ED9B-B2F6-4E99-834C-E36D91169C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A98A0B-E71A-4A40-840B-B6F88B05C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3F3303-EF1B-48FE-A66E-78B95090F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647535-EE84-40B1-AAE8-0F07D0643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85242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6A0C7-968D-4361-9E6F-7948EFC62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94840D-7C17-4346-B21D-B4FF687A2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009BF-93C7-44BA-A96E-C8B6DC9F8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687181-81F6-4BA5-B328-DFDFC7EC2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482429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551113-CB6C-49A9-8ED1-AF412F45A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2BD59D-5BE8-4388-887A-207470165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CC81A0-9C00-47CF-BB7C-B829E29DC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225946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C80A-18A0-44D9-B5E9-D1BB08B1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67376-F840-4DA2-A8AE-FBD38320A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446AB2-50D4-4408-AF47-8B0997B240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061846-C95B-4A6D-82CF-7B57B5984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3CF24F-2DF5-424C-8746-E71347957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7B90D1-4E9A-44DF-BA1D-FCA041610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7892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E467D-2280-440B-AF70-464788E04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BAC3E2-A970-4D7E-848D-C29A05856A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B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1A880C-3CE8-4E3F-8C93-DE78E9FBE5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4CC1C0-4347-4CF0-A700-EA71D30B6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E8ECC2-3907-45F5-8E5F-51A032B54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61BAC4-77B3-47DF-A7D0-AE6163FA2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574002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90D8-BE40-44E9-920B-6F41D6486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7C051D-CE88-4072-8A39-821ECB1C84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7A2963-8979-49AD-8E0A-337EAF17C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C6E05-DA0A-443F-84DE-6EF6EC96747D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93192D-B2A9-47FF-9819-84118B9CF9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B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8596A-800F-4885-96BF-39BF8F1EB1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6A469-26CB-4886-B2FB-302EF1AE0B81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72762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86EF6-2E4F-4CBA-A574-204440CCC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76775"/>
            <a:ext cx="10515600" cy="2789312"/>
          </a:xfrm>
        </p:spPr>
        <p:txBody>
          <a:bodyPr/>
          <a:lstStyle/>
          <a:p>
            <a:pPr marL="0" indent="0">
              <a:buNone/>
            </a:pPr>
            <a:r>
              <a:rPr lang="en-GB" sz="2400"/>
              <a:t>Zadatak 2.1. </a:t>
            </a:r>
            <a:r>
              <a:rPr lang="sr-Latn-CS" sz="2400"/>
              <a:t>Kreirati sljedeću tabelu u </a:t>
            </a:r>
            <a:r>
              <a:rPr lang="sr-Latn-CS" sz="2400" i="1"/>
              <a:t>Excel</a:t>
            </a:r>
            <a:r>
              <a:rPr lang="sr-Latn-CS" sz="2400"/>
              <a:t>-u i izračunati:</a:t>
            </a:r>
            <a:endParaRPr lang="sr-Latn-BA" sz="2400"/>
          </a:p>
          <a:p>
            <a:pPr lvl="0"/>
            <a:r>
              <a:rPr lang="hr-HR" sz="2400"/>
              <a:t>Neto platu kao proizvod broja bodova i vrijednosti jednog boda, koji iznosi 0,85 KM.</a:t>
            </a:r>
            <a:endParaRPr lang="sr-Latn-BA" sz="2400"/>
          </a:p>
          <a:p>
            <a:pPr lvl="0"/>
            <a:r>
              <a:rPr lang="hr-HR" sz="2400"/>
              <a:t>Iznos poreza od 17 % na neto platu. </a:t>
            </a:r>
            <a:endParaRPr lang="sr-Latn-BA" sz="2400"/>
          </a:p>
          <a:p>
            <a:pPr lvl="0"/>
            <a:r>
              <a:rPr lang="hr-HR" sz="2400"/>
              <a:t>Iznos socijalno i zdravstvenog osiguranja na neto platu od 30 %.</a:t>
            </a:r>
            <a:endParaRPr lang="sr-Latn-BA" sz="2400"/>
          </a:p>
          <a:p>
            <a:pPr lvl="0"/>
            <a:r>
              <a:rPr lang="hr-HR" sz="2400"/>
              <a:t>Bruto platu kao zbir neto plate,  poreza, socijalno i zdravstvenog osiguranja.</a:t>
            </a:r>
            <a:endParaRPr lang="sr-Latn-BA" sz="2400"/>
          </a:p>
          <a:p>
            <a:endParaRPr lang="sr-Latn-BA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F8703C-8BAF-4986-91F4-27E86E3D7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039035"/>
              </p:ext>
            </p:extLst>
          </p:nvPr>
        </p:nvGraphicFramePr>
        <p:xfrm>
          <a:off x="1199858" y="3615398"/>
          <a:ext cx="8928881" cy="268952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811405">
                  <a:extLst>
                    <a:ext uri="{9D8B030D-6E8A-4147-A177-3AD203B41FA5}">
                      <a16:colId xmlns:a16="http://schemas.microsoft.com/office/drawing/2014/main" val="761143299"/>
                    </a:ext>
                  </a:extLst>
                </a:gridCol>
                <a:gridCol w="1304656">
                  <a:extLst>
                    <a:ext uri="{9D8B030D-6E8A-4147-A177-3AD203B41FA5}">
                      <a16:colId xmlns:a16="http://schemas.microsoft.com/office/drawing/2014/main" val="4100261930"/>
                    </a:ext>
                  </a:extLst>
                </a:gridCol>
                <a:gridCol w="1136423">
                  <a:extLst>
                    <a:ext uri="{9D8B030D-6E8A-4147-A177-3AD203B41FA5}">
                      <a16:colId xmlns:a16="http://schemas.microsoft.com/office/drawing/2014/main" val="2099604283"/>
                    </a:ext>
                  </a:extLst>
                </a:gridCol>
                <a:gridCol w="1621665">
                  <a:extLst>
                    <a:ext uri="{9D8B030D-6E8A-4147-A177-3AD203B41FA5}">
                      <a16:colId xmlns:a16="http://schemas.microsoft.com/office/drawing/2014/main" val="231614270"/>
                    </a:ext>
                  </a:extLst>
                </a:gridCol>
                <a:gridCol w="973913">
                  <a:extLst>
                    <a:ext uri="{9D8B030D-6E8A-4147-A177-3AD203B41FA5}">
                      <a16:colId xmlns:a16="http://schemas.microsoft.com/office/drawing/2014/main" val="80015876"/>
                    </a:ext>
                  </a:extLst>
                </a:gridCol>
                <a:gridCol w="1459154">
                  <a:extLst>
                    <a:ext uri="{9D8B030D-6E8A-4147-A177-3AD203B41FA5}">
                      <a16:colId xmlns:a16="http://schemas.microsoft.com/office/drawing/2014/main" val="4207390134"/>
                    </a:ext>
                  </a:extLst>
                </a:gridCol>
                <a:gridCol w="1621665">
                  <a:extLst>
                    <a:ext uri="{9D8B030D-6E8A-4147-A177-3AD203B41FA5}">
                      <a16:colId xmlns:a16="http://schemas.microsoft.com/office/drawing/2014/main" val="2355369403"/>
                    </a:ext>
                  </a:extLst>
                </a:gridCol>
              </a:tblGrid>
              <a:tr h="661180"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R/b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Prezime i Ime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Broj bodova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Neto plata</a:t>
                      </a:r>
                      <a:endParaRPr lang="sr-Latn-BA" sz="2000">
                        <a:effectLst/>
                      </a:endParaRPr>
                    </a:p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 (KM)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Porez</a:t>
                      </a:r>
                      <a:endParaRPr lang="sr-Latn-BA" sz="2000">
                        <a:effectLst/>
                      </a:endParaRPr>
                    </a:p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17%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Socijalno</a:t>
                      </a:r>
                      <a:endParaRPr lang="sr-Latn-BA" sz="2000">
                        <a:effectLst/>
                      </a:endParaRPr>
                    </a:p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30%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Bruto plata</a:t>
                      </a:r>
                      <a:endParaRPr lang="sr-Latn-BA" sz="2000">
                        <a:effectLst/>
                      </a:endParaRPr>
                    </a:p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 (KM)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0670479"/>
                  </a:ext>
                </a:extLst>
              </a:tr>
              <a:tr h="405669"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1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AA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r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1753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534451"/>
                  </a:ext>
                </a:extLst>
              </a:tr>
              <a:tr h="405669"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2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BB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r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1432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7205792"/>
                  </a:ext>
                </a:extLst>
              </a:tr>
              <a:tr h="405669"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3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CC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r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1058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8910307"/>
                  </a:ext>
                </a:extLst>
              </a:tr>
              <a:tr h="405669"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4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DD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r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743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7804777"/>
                  </a:ext>
                </a:extLst>
              </a:tr>
              <a:tr h="405669"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5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ctr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SS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r"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527</a:t>
                      </a:r>
                      <a:endParaRPr lang="sr-Latn-BA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 </a:t>
                      </a:r>
                      <a:endParaRPr lang="sr-Latn-B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2037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1764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86EF6-2E4F-4CBA-A574-204440CCC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76775"/>
            <a:ext cx="10515600" cy="2789312"/>
          </a:xfrm>
        </p:spPr>
        <p:txBody>
          <a:bodyPr/>
          <a:lstStyle/>
          <a:p>
            <a:r>
              <a:rPr lang="bs-Latn-BA"/>
              <a:t>Zadatak 2.2. </a:t>
            </a:r>
            <a:r>
              <a:rPr lang="en-US"/>
              <a:t>Za proizvodnju</a:t>
            </a:r>
            <a:r>
              <a:rPr lang="sr-Latn-CS"/>
              <a:t> 0,75 </a:t>
            </a:r>
            <a:r>
              <a:rPr lang="en-US"/>
              <a:t>kg slatka potrebno je</a:t>
            </a:r>
            <a:r>
              <a:rPr lang="sr-Latn-CS"/>
              <a:t> 4,2 </a:t>
            </a:r>
            <a:r>
              <a:rPr lang="en-US"/>
              <a:t>kg</a:t>
            </a:r>
            <a:r>
              <a:rPr lang="sr-Latn-CS"/>
              <a:t> š</a:t>
            </a:r>
            <a:r>
              <a:rPr lang="en-US"/>
              <a:t>ljiva i</a:t>
            </a:r>
            <a:r>
              <a:rPr lang="sr-Latn-CS"/>
              <a:t> 1,5 </a:t>
            </a:r>
            <a:r>
              <a:rPr lang="en-US"/>
              <a:t>kg kru</a:t>
            </a:r>
            <a:r>
              <a:rPr lang="sr-Latn-CS"/>
              <a:t>š</a:t>
            </a:r>
            <a:r>
              <a:rPr lang="en-US"/>
              <a:t>aka</a:t>
            </a:r>
            <a:r>
              <a:rPr lang="sr-Latn-CS"/>
              <a:t>. </a:t>
            </a:r>
            <a:r>
              <a:rPr lang="en-US"/>
              <a:t>Koliko je potrebno</a:t>
            </a:r>
            <a:r>
              <a:rPr lang="sr-Latn-CS"/>
              <a:t> š</a:t>
            </a:r>
            <a:r>
              <a:rPr lang="en-US"/>
              <a:t>ljiva i kru</a:t>
            </a:r>
            <a:r>
              <a:rPr lang="sr-Latn-CS"/>
              <a:t>š</a:t>
            </a:r>
            <a:r>
              <a:rPr lang="en-US"/>
              <a:t>aka za proizvodnju</a:t>
            </a:r>
            <a:r>
              <a:rPr lang="sr-Latn-CS"/>
              <a:t> 45 </a:t>
            </a:r>
            <a:r>
              <a:rPr lang="en-US"/>
              <a:t>kg slatka</a:t>
            </a:r>
            <a:r>
              <a:rPr lang="sr-Latn-CS"/>
              <a:t>?</a:t>
            </a:r>
          </a:p>
          <a:p>
            <a:endParaRPr lang="sr-Latn-BA"/>
          </a:p>
          <a:p>
            <a:endParaRPr lang="sr-Latn-BA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F8E6E7-1333-4FB2-90E1-61CBEE1F3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262" y="2257156"/>
            <a:ext cx="8670403" cy="246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14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86EF6-2E4F-4CBA-A574-204440CCC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76775"/>
            <a:ext cx="10515600" cy="2789312"/>
          </a:xfrm>
        </p:spPr>
        <p:txBody>
          <a:bodyPr/>
          <a:lstStyle/>
          <a:p>
            <a:r>
              <a:rPr lang="bs-Latn-BA"/>
              <a:t>Zadatak 2.3. Na osnovu navedenih podataka u tabeli, izračunati količinu voća koja je prikupljena.</a:t>
            </a:r>
            <a:endParaRPr lang="sr-Latn-BA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A2A726-91F9-4574-BAC8-5B4E9C57A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17143"/>
            <a:ext cx="6975593" cy="41161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7DCC66-0FE5-48D6-A897-685BB1236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0084" y="1717143"/>
            <a:ext cx="3865808" cy="411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20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86EF6-2E4F-4CBA-A574-204440CCC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76775"/>
            <a:ext cx="10515600" cy="2789312"/>
          </a:xfrm>
        </p:spPr>
        <p:txBody>
          <a:bodyPr/>
          <a:lstStyle/>
          <a:p>
            <a:r>
              <a:rPr lang="bs-Latn-BA"/>
              <a:t>Zadatak 2.4. Pronaći zbir brojeva koji su veći od 20 ali manji od 55.</a:t>
            </a:r>
            <a:endParaRPr lang="sr-Latn-BA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FC7C64-D551-4B3B-8C90-D8FEC88C3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9333" y="1519056"/>
            <a:ext cx="1939431" cy="476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87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86EF6-2E4F-4CBA-A574-204440CCC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22030"/>
            <a:ext cx="10515600" cy="2789312"/>
          </a:xfrm>
        </p:spPr>
        <p:txBody>
          <a:bodyPr/>
          <a:lstStyle/>
          <a:p>
            <a:pPr marL="0" indent="0">
              <a:buNone/>
            </a:pPr>
            <a:r>
              <a:rPr lang="bs-Latn-BA"/>
              <a:t>Zadatak 2.5. Izgenerisati nasumične brojeve u raspodu od 20 do 30 sa četiri decimalna mjesta. </a:t>
            </a:r>
            <a:endParaRPr lang="sr-Latn-BA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602F28-2EBC-4C6B-8DFF-AD2A7D05F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808" y="1350498"/>
            <a:ext cx="6588561" cy="529078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2681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86EF6-2E4F-4CBA-A574-204440CCC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76775"/>
            <a:ext cx="10515600" cy="27893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s-Latn-BA"/>
              <a:t>Zadatak 2.6. Zaokružiti sljedeće brojeve prema navedenim pravilima:</a:t>
            </a:r>
          </a:p>
          <a:p>
            <a:pPr marL="0" indent="0">
              <a:buNone/>
            </a:pPr>
            <a:endParaRPr lang="bs-Latn-BA"/>
          </a:p>
          <a:p>
            <a:pPr>
              <a:buFontTx/>
              <a:buChar char="-"/>
            </a:pPr>
            <a:r>
              <a:rPr lang="bs-Latn-BA"/>
              <a:t>17,654821 na 3 i 2 decimalna mjesta na bližu vrijednost broja</a:t>
            </a:r>
          </a:p>
          <a:p>
            <a:pPr>
              <a:buFontTx/>
              <a:buChar char="-"/>
            </a:pPr>
            <a:r>
              <a:rPr lang="sr-Latn-BA"/>
              <a:t>22,18247 na 3 decimalna mjesta na bližu vrijednost broja</a:t>
            </a:r>
          </a:p>
          <a:p>
            <a:pPr>
              <a:buFontTx/>
              <a:buChar char="-"/>
            </a:pPr>
            <a:r>
              <a:rPr lang="sr-Latn-BA"/>
              <a:t>10,5878 na 2 decimalna mjesta na bližu manju vrijednost</a:t>
            </a:r>
          </a:p>
          <a:p>
            <a:pPr>
              <a:buFontTx/>
              <a:buChar char="-"/>
            </a:pPr>
            <a:r>
              <a:rPr lang="sr-Latn-BA"/>
              <a:t>15,3243 na 2 decimalna mjesta na bližu veću vrijednost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5BCED3-8BC5-4E78-A7BC-80ED316AF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676" y="3581169"/>
            <a:ext cx="5836648" cy="2700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125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236</Words>
  <Application>Microsoft Office PowerPoint</Application>
  <PresentationFormat>Widescreen</PresentationFormat>
  <Paragraphs>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Rade Bozic</dc:creator>
  <cp:lastModifiedBy>Rade Bozic</cp:lastModifiedBy>
  <cp:revision>29</cp:revision>
  <dcterms:created xsi:type="dcterms:W3CDTF">2019-03-14T12:06:49Z</dcterms:created>
  <dcterms:modified xsi:type="dcterms:W3CDTF">2019-03-27T11:26:38Z</dcterms:modified>
</cp:coreProperties>
</file>